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0" r:id="rId3"/>
    <p:sldId id="269" r:id="rId4"/>
    <p:sldId id="261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8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85" r:id="rId22"/>
  </p:sldIdLst>
  <p:sldSz cx="9144000" cy="6858000" type="screen4x3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6" autoAdjust="0"/>
    <p:restoredTop sz="94634" autoAdjust="0"/>
  </p:normalViewPr>
  <p:slideViewPr>
    <p:cSldViewPr>
      <p:cViewPr>
        <p:scale>
          <a:sx n="100" d="100"/>
          <a:sy n="100" d="100"/>
        </p:scale>
        <p:origin x="6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306" y="-102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45C2A-1C6C-4A52-927D-ADB90BDB6F61}" type="datetimeFigureOut">
              <a:rPr lang="en-GB" smtClean="0"/>
              <a:pPr/>
              <a:t>02/12/2012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E1855-733F-41F0-8642-5EA906D6083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EBF57-E1B1-44D1-BCA1-F14707F35383}" type="datetimeFigureOut">
              <a:rPr lang="en-GB" smtClean="0"/>
              <a:pPr/>
              <a:t>02/12/2012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8155D-3977-48F7-9293-AA031B98411E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4089-9144-4CA8-9A66-D39B81C2F410}" type="datetime1">
              <a:rPr lang="en-GB" smtClean="0"/>
              <a:pPr/>
              <a:t>02/12/2012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C385-F918-43FD-BFDF-F3F10E76DEB2}" type="datetime1">
              <a:rPr lang="en-GB" smtClean="0"/>
              <a:pPr/>
              <a:t>02/12/2012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867B-F84B-48FC-9A46-AC54A5F8FAA7}" type="datetime1">
              <a:rPr lang="en-GB" smtClean="0"/>
              <a:pPr/>
              <a:t>02/12/2012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3528" y="6309320"/>
            <a:ext cx="792088" cy="365125"/>
          </a:xfrm>
        </p:spPr>
        <p:txBody>
          <a:bodyPr/>
          <a:lstStyle/>
          <a:p>
            <a:fld id="{4249B3AE-FD33-4AF1-94C8-42174EEC86B8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6" name="Picture 11" descr="Sans tit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541" cy="10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2"/>
          <p:cNvSpPr>
            <a:spLocks noChangeShapeType="1"/>
          </p:cNvSpPr>
          <p:nvPr userDrawn="1"/>
        </p:nvSpPr>
        <p:spPr bwMode="auto">
          <a:xfrm flipH="1">
            <a:off x="2411413" y="476126"/>
            <a:ext cx="6265862" cy="0"/>
          </a:xfrm>
          <a:prstGeom prst="line">
            <a:avLst/>
          </a:prstGeom>
          <a:noFill/>
          <a:ln w="15875">
            <a:solidFill>
              <a:srgbClr val="3A7A8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9" name="Picture 240" descr="logo_IGC_apli_l_to_x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93296"/>
            <a:ext cx="865882" cy="39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24292"/>
            <a:ext cx="6477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E3EB-55EC-467B-A856-7D2CE0281143}" type="datetime1">
              <a:rPr lang="en-GB" smtClean="0"/>
              <a:pPr/>
              <a:t>02/12/2012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C678-77A0-4721-B13C-0EBC4805F5DE}" type="datetime1">
              <a:rPr lang="en-GB" smtClean="0"/>
              <a:pPr/>
              <a:t>02/12/2012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71FE-D90D-4A94-AD30-2AE8C1E5319E}" type="datetime1">
              <a:rPr lang="en-GB" smtClean="0"/>
              <a:pPr/>
              <a:t>02/12/2012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01CD-F146-45CF-8E94-60172A9E1E95}" type="datetime1">
              <a:rPr lang="en-GB" smtClean="0"/>
              <a:pPr/>
              <a:t>02/12/2012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ED82-788B-42DD-BEBD-A251C93F1005}" type="datetime1">
              <a:rPr lang="en-GB" smtClean="0"/>
              <a:pPr/>
              <a:t>02/12/2012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9805-0616-4422-8111-EF679D2DA3AC}" type="datetime1">
              <a:rPr lang="en-GB" smtClean="0"/>
              <a:pPr/>
              <a:t>02/12/2012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F565-D8DE-4E66-B940-B42F8238071D}" type="datetime1">
              <a:rPr lang="en-GB" smtClean="0"/>
              <a:pPr/>
              <a:t>02/12/2012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BAC5-8EE3-450F-A9F6-14E52EAA14B1}" type="datetime1">
              <a:rPr lang="en-GB" smtClean="0"/>
              <a:pPr/>
              <a:t>02/12/2012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977B0-1516-4F58-B018-14E0965F8F28}" type="datetime1">
              <a:rPr lang="en-GB" smtClean="0"/>
              <a:pPr/>
              <a:t>02/12/2012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9B3AE-FD33-4AF1-94C8-42174EEC86B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spyr.eu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6300192" y="5661248"/>
            <a:ext cx="151216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Rectangle 1"/>
          <p:cNvSpPr/>
          <p:nvPr/>
        </p:nvSpPr>
        <p:spPr bwMode="auto">
          <a:xfrm>
            <a:off x="6732240" y="5661248"/>
            <a:ext cx="1945035" cy="780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27313" y="260350"/>
            <a:ext cx="608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1268760"/>
            <a:ext cx="83529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   MAPAS DEL MOVIMIENTO SÍSMICO (SHAKEMAPS)   	TRANSFRONTERIZOS PARA EL PIRINEO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fr-FR" sz="1800" dirty="0" smtClean="0"/>
              <a:t> 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CARTES DU MOUVEMENT SISMIQUE (SHAKEMAPS)  TRANSFRONTALIÈRES POUR LES PYRÉNÉES</a:t>
            </a:r>
          </a:p>
          <a:p>
            <a:pPr lvl="1">
              <a:spcBef>
                <a:spcPct val="20000"/>
              </a:spcBef>
              <a:buClr>
                <a:srgbClr val="3A7A8F"/>
              </a:buClr>
              <a:buSzPct val="150000"/>
            </a:pPr>
            <a:endParaRPr lang="fr-FR" sz="1600" dirty="0" smtClean="0"/>
          </a:p>
          <a:p>
            <a:pPr lvl="1">
              <a:spcBef>
                <a:spcPct val="20000"/>
              </a:spcBef>
              <a:buClr>
                <a:srgbClr val="3A7A8F"/>
              </a:buClr>
              <a:buSzPct val="150000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X. Goula**, D. Bertil*, </a:t>
            </a:r>
          </a:p>
          <a:p>
            <a:pPr lvl="1">
              <a:spcBef>
                <a:spcPct val="20000"/>
              </a:spcBef>
              <a:buClr>
                <a:srgbClr val="3A7A8F"/>
              </a:buClr>
              <a:buSzPct val="150000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J. Roviró**, J.A. Jara***, T. Susagna**, E. Nus**,  S. Auclair*, G. Dumont*, B. Colas****, R. Anton****, Luis Cabañas**** et M. Calvet*****, </a:t>
            </a:r>
          </a:p>
          <a:p>
            <a:pPr lvl="1">
              <a:spcBef>
                <a:spcPct val="20000"/>
              </a:spcBef>
              <a:buClr>
                <a:srgbClr val="3A7A8F"/>
              </a:buClr>
              <a:buSzPct val="150000"/>
            </a:pPr>
            <a:endParaRPr lang="fr-FR" sz="1600" dirty="0" smtClean="0"/>
          </a:p>
          <a:p>
            <a:r>
              <a:rPr lang="fr-FR" sz="1050" i="1" dirty="0" smtClean="0">
                <a:latin typeface="Arial" pitchFamily="34" charset="0"/>
                <a:cs typeface="Arial" pitchFamily="34" charset="0"/>
              </a:rPr>
              <a:t>*       BRGM, Service Risques Naturels et Sécurité du Stockage de CO2, 3, avenue C. Guillemin, BP 36009, 45060 Orléans France 2</a:t>
            </a:r>
          </a:p>
          <a:p>
            <a:r>
              <a:rPr lang="fr-FR" sz="1050" i="1" dirty="0" smtClean="0">
                <a:latin typeface="Arial" pitchFamily="34" charset="0"/>
                <a:cs typeface="Arial" pitchFamily="34" charset="0"/>
              </a:rPr>
              <a:t>**      Institut </a:t>
            </a:r>
            <a:r>
              <a:rPr lang="fr-FR" sz="1050" i="1" dirty="0" err="1" smtClean="0">
                <a:latin typeface="Arial" pitchFamily="34" charset="0"/>
                <a:cs typeface="Arial" pitchFamily="34" charset="0"/>
              </a:rPr>
              <a:t>Geològic</a:t>
            </a:r>
            <a:r>
              <a:rPr lang="fr-FR" sz="1050" i="1" dirty="0" smtClean="0">
                <a:latin typeface="Arial" pitchFamily="34" charset="0"/>
                <a:cs typeface="Arial" pitchFamily="34" charset="0"/>
              </a:rPr>
              <a:t> de Catalunya, C/Balmes, 209-211, 08006 Barcelona, Espagne</a:t>
            </a:r>
          </a:p>
          <a:p>
            <a:r>
              <a:rPr lang="fr-FR" sz="1050" i="1" dirty="0" smtClean="0">
                <a:latin typeface="Arial" pitchFamily="34" charset="0"/>
                <a:cs typeface="Arial" pitchFamily="34" charset="0"/>
              </a:rPr>
              <a:t>***    </a:t>
            </a:r>
            <a:r>
              <a:rPr lang="fr-FR" sz="1050" i="1" dirty="0" err="1" smtClean="0">
                <a:latin typeface="Arial" pitchFamily="34" charset="0"/>
                <a:cs typeface="Arial" pitchFamily="34" charset="0"/>
              </a:rPr>
              <a:t>Gestió</a:t>
            </a:r>
            <a:r>
              <a:rPr lang="fr-FR" sz="1050" i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fr-FR" sz="1050" i="1" dirty="0" err="1" smtClean="0">
                <a:latin typeface="Arial" pitchFamily="34" charset="0"/>
                <a:cs typeface="Arial" pitchFamily="34" charset="0"/>
              </a:rPr>
              <a:t>Projectes</a:t>
            </a:r>
            <a:r>
              <a:rPr lang="fr-FR" sz="1050" i="1" dirty="0" smtClean="0">
                <a:latin typeface="Arial" pitchFamily="34" charset="0"/>
                <a:cs typeface="Arial" pitchFamily="34" charset="0"/>
              </a:rPr>
              <a:t> SA (</a:t>
            </a:r>
            <a:r>
              <a:rPr lang="fr-FR" sz="1050" i="1" dirty="0" err="1" smtClean="0">
                <a:latin typeface="Arial" pitchFamily="34" charset="0"/>
                <a:cs typeface="Arial" pitchFamily="34" charset="0"/>
              </a:rPr>
              <a:t>Geocat</a:t>
            </a:r>
            <a:r>
              <a:rPr lang="fr-FR" sz="1050" i="1" dirty="0" smtClean="0">
                <a:latin typeface="Arial" pitchFamily="34" charset="0"/>
                <a:cs typeface="Arial" pitchFamily="34" charset="0"/>
              </a:rPr>
              <a:t>), Av. Josep </a:t>
            </a:r>
            <a:r>
              <a:rPr lang="fr-FR" sz="1050" i="1" dirty="0" err="1" smtClean="0">
                <a:latin typeface="Arial" pitchFamily="34" charset="0"/>
                <a:cs typeface="Arial" pitchFamily="34" charset="0"/>
              </a:rPr>
              <a:t>Tarradellas</a:t>
            </a:r>
            <a:r>
              <a:rPr lang="fr-FR" sz="1050" i="1" dirty="0" smtClean="0">
                <a:latin typeface="Arial" pitchFamily="34" charset="0"/>
                <a:cs typeface="Arial" pitchFamily="34" charset="0"/>
              </a:rPr>
              <a:t> 34-36, 3a planta, 08029 Barcelona, Espagne</a:t>
            </a:r>
          </a:p>
          <a:p>
            <a:r>
              <a:rPr lang="fr-FR" sz="1050" i="1" dirty="0" smtClean="0">
                <a:latin typeface="Arial" pitchFamily="34" charset="0"/>
                <a:cs typeface="Arial" pitchFamily="34" charset="0"/>
              </a:rPr>
              <a:t>****    BRGM - SGR Languedoc Roussillon, 1039 rue de </a:t>
            </a:r>
            <a:r>
              <a:rPr lang="fr-FR" sz="1050" i="1" dirty="0" err="1" smtClean="0">
                <a:latin typeface="Arial" pitchFamily="34" charset="0"/>
                <a:cs typeface="Arial" pitchFamily="34" charset="0"/>
              </a:rPr>
              <a:t>Pinville</a:t>
            </a:r>
            <a:r>
              <a:rPr lang="fr-FR" sz="1050" i="1" dirty="0" smtClean="0">
                <a:latin typeface="Arial" pitchFamily="34" charset="0"/>
                <a:cs typeface="Arial" pitchFamily="34" charset="0"/>
              </a:rPr>
              <a:t>, 34000 Montpellier, France</a:t>
            </a:r>
          </a:p>
          <a:p>
            <a:r>
              <a:rPr lang="fr-FR" sz="1050" i="1" dirty="0" smtClean="0">
                <a:latin typeface="Arial" pitchFamily="34" charset="0"/>
                <a:cs typeface="Arial" pitchFamily="34" charset="0"/>
              </a:rPr>
              <a:t>*****  </a:t>
            </a:r>
            <a:r>
              <a:rPr lang="fr-FR" sz="1050" i="1" dirty="0" err="1" smtClean="0">
                <a:latin typeface="Arial" pitchFamily="34" charset="0"/>
                <a:cs typeface="Arial" pitchFamily="34" charset="0"/>
              </a:rPr>
              <a:t>Instituto</a:t>
            </a:r>
            <a:r>
              <a:rPr lang="fr-FR" sz="105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050" i="1" dirty="0" err="1" smtClean="0">
                <a:latin typeface="Arial" pitchFamily="34" charset="0"/>
                <a:cs typeface="Arial" pitchFamily="34" charset="0"/>
              </a:rPr>
              <a:t>Geográfico</a:t>
            </a:r>
            <a:r>
              <a:rPr lang="fr-FR" sz="105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050" i="1" dirty="0" err="1" smtClean="0">
                <a:latin typeface="Arial" pitchFamily="34" charset="0"/>
                <a:cs typeface="Arial" pitchFamily="34" charset="0"/>
              </a:rPr>
              <a:t>Nacional</a:t>
            </a:r>
            <a:r>
              <a:rPr lang="fr-FR" sz="1050" i="1" dirty="0" smtClean="0">
                <a:latin typeface="Arial" pitchFamily="34" charset="0"/>
                <a:cs typeface="Arial" pitchFamily="34" charset="0"/>
              </a:rPr>
              <a:t>, C/General Ibáñez de '</a:t>
            </a:r>
            <a:r>
              <a:rPr lang="fr-FR" sz="1050" i="1" dirty="0" err="1" smtClean="0">
                <a:latin typeface="Arial" pitchFamily="34" charset="0"/>
                <a:cs typeface="Arial" pitchFamily="34" charset="0"/>
              </a:rPr>
              <a:t>Ibero</a:t>
            </a:r>
            <a:r>
              <a:rPr lang="fr-FR" sz="1050" i="1" dirty="0" smtClean="0">
                <a:latin typeface="Arial" pitchFamily="34" charset="0"/>
                <a:cs typeface="Arial" pitchFamily="34" charset="0"/>
              </a:rPr>
              <a:t> 3, 28003 Madrid, Espagne</a:t>
            </a:r>
          </a:p>
          <a:p>
            <a:r>
              <a:rPr lang="fr-FR" sz="1050" i="1" dirty="0" smtClean="0">
                <a:latin typeface="Arial" pitchFamily="34" charset="0"/>
                <a:cs typeface="Arial" pitchFamily="34" charset="0"/>
              </a:rPr>
              <a:t>******  Observatoire Midi Pyrénées (OMP), 14 avenue Edouard Belin, 31400 Toulouse, France</a:t>
            </a:r>
          </a:p>
          <a:p>
            <a:pPr lvl="1">
              <a:spcBef>
                <a:spcPct val="20000"/>
              </a:spcBef>
              <a:buClr>
                <a:srgbClr val="3A7A8F"/>
              </a:buClr>
              <a:buSzPct val="150000"/>
            </a:pPr>
            <a:endParaRPr lang="en-US" sz="1600" b="0" dirty="0" smtClean="0">
              <a:latin typeface="Arial" pitchFamily="34" charset="0"/>
            </a:endParaRPr>
          </a:p>
          <a:p>
            <a:endParaRPr lang="en-US" sz="1600" b="0" dirty="0" smtClean="0"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rgbClr val="3A7A8F"/>
              </a:buClr>
              <a:buSzPct val="150000"/>
            </a:pPr>
            <a:endParaRPr lang="en-US" sz="1600" b="0" dirty="0" smtClean="0"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rgbClr val="3A7A8F"/>
              </a:buClr>
              <a:buSzPct val="150000"/>
            </a:pPr>
            <a:endParaRPr lang="en-US" sz="1600" b="0" dirty="0" smtClean="0"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rgbClr val="3A7A8F"/>
              </a:buClr>
              <a:buSzPct val="150000"/>
            </a:pPr>
            <a:endParaRPr lang="en-US" sz="1600" b="0" dirty="0" smtClean="0">
              <a:latin typeface="Arial" pitchFamily="34" charset="0"/>
            </a:endParaRPr>
          </a:p>
          <a:p>
            <a:pPr marL="342900" indent="-342900">
              <a:buClr>
                <a:srgbClr val="3A7A8F"/>
              </a:buClr>
              <a:buSzPct val="150000"/>
            </a:pPr>
            <a:endParaRPr lang="en-US" sz="2000" dirty="0"/>
          </a:p>
          <a:p>
            <a:pPr marL="800100" lvl="1" indent="-342900" defTabSz="635000" eaLnBrk="1" hangingPunct="1">
              <a:spcBef>
                <a:spcPts val="1800"/>
              </a:spcBef>
              <a:spcAft>
                <a:spcPts val="600"/>
              </a:spcAft>
              <a:buClr>
                <a:srgbClr val="3A7A8F"/>
              </a:buClr>
              <a:buSzPct val="150000"/>
              <a:buFont typeface="Arial" pitchFamily="34" charset="0"/>
              <a:buChar char="•"/>
            </a:pPr>
            <a:endParaRPr lang="fr-FR" sz="1600" dirty="0" smtClean="0"/>
          </a:p>
          <a:p>
            <a:pPr lvl="1" algn="just" defTabSz="635000" eaLnBrk="1" hangingPunct="1">
              <a:spcBef>
                <a:spcPct val="20000"/>
              </a:spcBef>
              <a:buClr>
                <a:srgbClr val="3A7A8F"/>
              </a:buClr>
              <a:buSzPct val="150000"/>
            </a:pPr>
            <a:endParaRPr lang="en-US" sz="1800" b="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19" y="3668266"/>
            <a:ext cx="8208962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635000" eaLnBrk="1" hangingPunct="1">
              <a:spcBef>
                <a:spcPts val="1800"/>
              </a:spcBef>
              <a:spcAft>
                <a:spcPts val="600"/>
              </a:spcAft>
              <a:buClr>
                <a:srgbClr val="3A7A8F"/>
              </a:buClr>
              <a:buSzPct val="150000"/>
              <a:buFontTx/>
              <a:buChar char="&gt;"/>
            </a:pPr>
            <a:endParaRPr lang="fr-FR" sz="2000" dirty="0" smtClean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21288"/>
            <a:ext cx="1008112" cy="46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6012160" y="5949280"/>
            <a:ext cx="881144" cy="428815"/>
            <a:chOff x="5028" y="1530"/>
            <a:chExt cx="667" cy="590"/>
          </a:xfrm>
        </p:grpSpPr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" y="1530"/>
              <a:ext cx="66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" y="1789"/>
              <a:ext cx="334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" y="1789"/>
              <a:ext cx="330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644008" y="5949280"/>
            <a:ext cx="1152128" cy="456222"/>
            <a:chOff x="4973" y="3242"/>
            <a:chExt cx="778" cy="398"/>
          </a:xfrm>
        </p:grpSpPr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620" t="19650"/>
            <a:stretch>
              <a:fillRect/>
            </a:stretch>
          </p:blipFill>
          <p:spPr bwMode="auto">
            <a:xfrm>
              <a:off x="4973" y="3455"/>
              <a:ext cx="77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 l="51620" t="1965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453"/>
            <a:stretch>
              <a:fillRect/>
            </a:stretch>
          </p:blipFill>
          <p:spPr bwMode="auto">
            <a:xfrm>
              <a:off x="4973" y="3242"/>
              <a:ext cx="779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 r="4845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92"/>
          <a:stretch>
            <a:fillRect/>
          </a:stretch>
        </p:blipFill>
        <p:spPr bwMode="auto">
          <a:xfrm>
            <a:off x="7084531" y="5992559"/>
            <a:ext cx="1479351" cy="29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59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34" descr="logo_europa_fondos_feder_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296144" cy="419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3" descr="logo_cooperaci_n_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2008"/>
            <a:ext cx="504056" cy="333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021288"/>
            <a:ext cx="1296144" cy="37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323528" y="5805264"/>
            <a:ext cx="151216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4" descr="logo_brgm_gt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21288"/>
            <a:ext cx="1080120" cy="42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0" y="6611779"/>
            <a:ext cx="8532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>
                <a:latin typeface="Arial" pitchFamily="34" charset="0"/>
                <a:cs typeface="Arial" pitchFamily="34" charset="0"/>
              </a:rPr>
              <a:t>Réunion de la Zone de Défense et de Sécurité du </a:t>
            </a:r>
            <a:r>
              <a:rPr lang="fr-FR" sz="800" i="1" dirty="0" err="1" smtClean="0">
                <a:latin typeface="Arial" pitchFamily="34" charset="0"/>
                <a:cs typeface="Arial" pitchFamily="34" charset="0"/>
              </a:rPr>
              <a:t>Sud-Ouest</a:t>
            </a:r>
            <a:r>
              <a:rPr lang="fr-FR" sz="800" i="1" dirty="0" smtClean="0">
                <a:latin typeface="Arial" pitchFamily="34" charset="0"/>
                <a:cs typeface="Arial" pitchFamily="34" charset="0"/>
              </a:rPr>
              <a:t>. ORSEC zonal – Dispositions spécifiques Séisme, décembre 4, Toulouse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4823520" y="764704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INTENSIDAD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ea typeface="Calibri"/>
                <a:cs typeface="Arial" pitchFamily="34" charset="0"/>
              </a:rPr>
              <a:t>Relación </a:t>
            </a:r>
            <a:r>
              <a:rPr lang="es-ES" dirty="0" err="1" smtClean="0">
                <a:latin typeface="Arial" pitchFamily="34" charset="0"/>
                <a:ea typeface="Calibri"/>
                <a:cs typeface="Arial" pitchFamily="34" charset="0"/>
              </a:rPr>
              <a:t>Sponheuer</a:t>
            </a:r>
            <a:r>
              <a:rPr lang="es-ES" dirty="0" smtClean="0">
                <a:latin typeface="Arial" pitchFamily="34" charset="0"/>
                <a:ea typeface="Calibri"/>
                <a:cs typeface="Arial" pitchFamily="34" charset="0"/>
              </a:rPr>
              <a:t> (1960) adaptada a los  Pirineos (Proyecto ISARD):</a:t>
            </a:r>
          </a:p>
          <a:p>
            <a:r>
              <a:rPr lang="es-ES" dirty="0" smtClean="0">
                <a:latin typeface="Arial" pitchFamily="34" charset="0"/>
                <a:ea typeface="Calibri"/>
                <a:cs typeface="Arial" pitchFamily="34" charset="0"/>
              </a:rPr>
              <a:t>	 </a:t>
            </a:r>
            <a:r>
              <a:rPr lang="es-ES" b="1" dirty="0" err="1" smtClean="0">
                <a:latin typeface="Arial" pitchFamily="34" charset="0"/>
                <a:ea typeface="Calibri"/>
                <a:cs typeface="Arial" pitchFamily="34" charset="0"/>
              </a:rPr>
              <a:t>Isard</a:t>
            </a:r>
            <a:r>
              <a:rPr lang="es-ES" b="1" dirty="0" smtClean="0">
                <a:latin typeface="Arial" pitchFamily="34" charset="0"/>
                <a:ea typeface="Calibri"/>
                <a:cs typeface="Arial" pitchFamily="34" charset="0"/>
              </a:rPr>
              <a:t> 2008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4149080"/>
            <a:ext cx="22199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PROFUNDIDAD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ea typeface="Calibri"/>
                <a:cs typeface="Arial" pitchFamily="34" charset="0"/>
              </a:rPr>
              <a:t>Se establece un valor para la ley de h=7.5 km.</a:t>
            </a:r>
            <a:endParaRPr lang="es-ES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Picture 3" descr="C:\Documents and Settings\j.roviro\Escritorio\5M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88896"/>
            <a:ext cx="4987099" cy="3138734"/>
          </a:xfrm>
          <a:prstGeom prst="rect">
            <a:avLst/>
          </a:prstGeom>
          <a:noFill/>
        </p:spPr>
      </p:pic>
      <p:pic>
        <p:nvPicPr>
          <p:cNvPr id="6" name="Picture 2" descr="C:\Documents and Settings\j.roviro\Escritorio\4M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876160" cy="270523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699792" y="116632"/>
            <a:ext cx="605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IPE- ECUACIONES PREDICTIVAS DE LA INTENSIDAD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504" y="3573016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Análisis estadístico de curvas existentes.</a:t>
            </a:r>
          </a:p>
          <a:p>
            <a:pPr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Ajuste de Monte-Carlo de las leyes a los datos.</a:t>
            </a:r>
          </a:p>
          <a:p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Se han utilizado distintas estrategias.</a:t>
            </a:r>
          </a:p>
          <a:p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Datos de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34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eventos, con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s-ES" sz="1600" b="1" baseline="-25000" dirty="0" err="1" smtClean="0">
                <a:latin typeface="Arial" pitchFamily="34" charset="0"/>
                <a:cs typeface="Arial" pitchFamily="34" charset="0"/>
              </a:rPr>
              <a:t>ign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=3.0 -5.0 y valores de intensidad I=2-6.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283968" y="414908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Elección final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M:\SISPYR\27- Capes shakemap\ARXIUS FINALS\mapes\intensitat_pirin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48680"/>
            <a:ext cx="5112568" cy="3614713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79512" y="980728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mtClean="0"/>
              <a:t> </a:t>
            </a:r>
            <a:r>
              <a:rPr lang="es-ES" sz="1600" smtClean="0">
                <a:latin typeface="Arial" pitchFamily="34" charset="0"/>
                <a:cs typeface="Arial" pitchFamily="34" charset="0"/>
              </a:rPr>
              <a:t>Se relaciona el parámetro Intensidad con los parámetros instrumentales  (PGA, PGV, PSAs):</a:t>
            </a:r>
          </a:p>
          <a:p>
            <a:endParaRPr lang="es-ES" sz="160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s-ES" sz="1600" smtClean="0">
                <a:latin typeface="Arial" pitchFamily="34" charset="0"/>
                <a:cs typeface="Arial" pitchFamily="34" charset="0"/>
              </a:rPr>
              <a:t> La relación GMICE, es la conversión de parámetros instrumentales a Intensidad.</a:t>
            </a:r>
          </a:p>
          <a:p>
            <a:pPr>
              <a:buFont typeface="Courier New" pitchFamily="49" charset="0"/>
              <a:buChar char="o"/>
            </a:pPr>
            <a:r>
              <a:rPr lang="es-ES" sz="1600" smtClean="0">
                <a:latin typeface="Arial" pitchFamily="34" charset="0"/>
                <a:cs typeface="Arial" pitchFamily="34" charset="0"/>
              </a:rPr>
              <a:t> La relación IGMCE, es la conversión de Intensidad a los distintos parámetros instrumentales.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15616" y="116632"/>
            <a:ext cx="775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GMICE- RELACIÓN PARÁMETROS INSTRUMENTALES / INTENSIDAD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300192" y="5949280"/>
            <a:ext cx="208823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3968" y="4581128"/>
          <a:ext cx="4499992" cy="2011726"/>
        </p:xfrm>
        <a:graphic>
          <a:graphicData uri="http://schemas.openxmlformats.org/drawingml/2006/table">
            <a:tbl>
              <a:tblPr/>
              <a:tblGrid>
                <a:gridCol w="1441033"/>
                <a:gridCol w="3058959"/>
              </a:tblGrid>
              <a:tr h="183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u="none" noProof="0" smtClean="0">
                          <a:latin typeface="Arial"/>
                          <a:ea typeface="Calibri"/>
                          <a:cs typeface="Times New Roman"/>
                        </a:rPr>
                        <a:t>GMICE </a:t>
                      </a:r>
                      <a:endParaRPr lang="es-ES_tradnl" sz="1000" b="1" u="none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u="none" noProof="0" smtClean="0">
                          <a:latin typeface="Arial"/>
                          <a:ea typeface="Calibri"/>
                          <a:cs typeface="Times New Roman"/>
                        </a:rPr>
                        <a:t>Ley utilizada</a:t>
                      </a:r>
                      <a:endParaRPr lang="es-ES_tradnl" sz="1000" b="1" u="none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u="none" noProof="0" smtClean="0">
                          <a:latin typeface="Arial"/>
                          <a:ea typeface="Calibri"/>
                          <a:cs typeface="Times New Roman"/>
                        </a:rPr>
                        <a:t>PGA </a:t>
                      </a:r>
                      <a:endParaRPr lang="es-ES_tradnl" sz="1000" b="1" u="none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u="none" kern="1200" baseline="0" noProof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Souriau 2006 (adaptado con una ajuste Monte-Carlo a los datos SISPyr)</a:t>
                      </a:r>
                      <a:endParaRPr lang="es-ES_tradnl" sz="1000" b="1" u="none" kern="1200" baseline="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u="none" noProof="0" smtClean="0">
                          <a:latin typeface="Arial"/>
                          <a:ea typeface="Calibri"/>
                          <a:cs typeface="Times New Roman"/>
                        </a:rPr>
                        <a:t>PGV </a:t>
                      </a:r>
                      <a:endParaRPr lang="es-ES_tradnl" sz="1000" b="1" u="none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u="none" kern="1200" baseline="0" noProof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Faccioli et Cauzzi 2006 </a:t>
                      </a:r>
                      <a:endParaRPr lang="es-ES_tradnl" sz="1000" b="1" u="none" kern="1200" baseline="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u="none" noProof="0" smtClean="0">
                          <a:latin typeface="Arial"/>
                          <a:ea typeface="Calibri"/>
                          <a:cs typeface="Times New Roman"/>
                        </a:rPr>
                        <a:t>PSA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u="none" noProof="0" smtClean="0">
                          <a:latin typeface="Arial"/>
                          <a:ea typeface="Calibri"/>
                          <a:cs typeface="Times New Roman"/>
                        </a:rPr>
                        <a:t>(0.3 s) </a:t>
                      </a:r>
                      <a:endParaRPr lang="es-ES_tradnl" sz="1000" b="1" u="none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u="none" kern="1200" baseline="0" noProof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Kaka and Atkinson  2004 (0.2s) </a:t>
                      </a:r>
                      <a:endParaRPr lang="es-ES_tradnl" sz="1000" u="none" kern="1200" baseline="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u="none" noProof="0" smtClean="0">
                          <a:latin typeface="Arial"/>
                          <a:ea typeface="Calibri"/>
                          <a:cs typeface="Times New Roman"/>
                        </a:rPr>
                        <a:t>PSA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u="none" noProof="0" smtClean="0">
                          <a:latin typeface="Arial"/>
                          <a:ea typeface="Calibri"/>
                          <a:cs typeface="Times New Roman"/>
                        </a:rPr>
                        <a:t>(1s) </a:t>
                      </a:r>
                      <a:endParaRPr lang="es-ES_tradnl" sz="1000" b="1" u="none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u="none" kern="1200" baseline="0" noProof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Kaka and Atkinson  2004 (1s) </a:t>
                      </a:r>
                      <a:endParaRPr lang="es-ES_tradnl" sz="1000" u="none" kern="1200" baseline="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u="none" noProof="0" smtClean="0">
                          <a:latin typeface="Arial"/>
                          <a:ea typeface="Calibri"/>
                          <a:cs typeface="Times New Roman"/>
                        </a:rPr>
                        <a:t>PSA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u="none" noProof="0" smtClean="0">
                          <a:latin typeface="Arial"/>
                          <a:ea typeface="Calibri"/>
                          <a:cs typeface="Times New Roman"/>
                        </a:rPr>
                        <a:t>(3s) </a:t>
                      </a:r>
                      <a:endParaRPr lang="es-ES_tradnl" sz="1000" b="1" u="none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u="none" noProof="0" dirty="0" smtClean="0">
                          <a:latin typeface="Arial"/>
                          <a:ea typeface="Calibri"/>
                          <a:cs typeface="Times New Roman"/>
                        </a:rPr>
                        <a:t>Ajuste lineal a los datos basado</a:t>
                      </a:r>
                      <a:r>
                        <a:rPr lang="es-ES_tradnl" sz="1000" u="none" baseline="0" noProof="0" dirty="0" smtClean="0">
                          <a:latin typeface="Arial"/>
                          <a:ea typeface="Calibri"/>
                          <a:cs typeface="Times New Roman"/>
                        </a:rPr>
                        <a:t> en la ley </a:t>
                      </a:r>
                      <a:r>
                        <a:rPr lang="es-ES_tradnl" sz="1000" u="none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Kaka</a:t>
                      </a:r>
                      <a:r>
                        <a:rPr lang="es-ES_tradnl" sz="1000" u="non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s-ES_tradnl" sz="1000" u="none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Atkinson</a:t>
                      </a:r>
                      <a:r>
                        <a:rPr lang="es-ES_tradnl" sz="1000" u="none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2004</a:t>
                      </a:r>
                      <a:endParaRPr lang="es-ES_tradnl" sz="1000" u="none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4 CuadroTexto"/>
          <p:cNvSpPr txBox="1"/>
          <p:nvPr/>
        </p:nvSpPr>
        <p:spPr>
          <a:xfrm>
            <a:off x="5508104" y="764704"/>
            <a:ext cx="237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GMICE para PGV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5656" y="5196007"/>
            <a:ext cx="49685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GMICE, combinación de PGA i PGV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	I = (0.5 I</a:t>
            </a:r>
            <a:r>
              <a:rPr lang="es-ES" baseline="-25000" dirty="0" smtClean="0">
                <a:latin typeface="Arial" pitchFamily="34" charset="0"/>
                <a:cs typeface="Arial" pitchFamily="34" charset="0"/>
              </a:rPr>
              <a:t>PGA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+ 0.5 I</a:t>
            </a:r>
            <a:r>
              <a:rPr lang="es-ES" baseline="-25000" dirty="0" smtClean="0">
                <a:latin typeface="Arial" pitchFamily="34" charset="0"/>
                <a:cs typeface="Arial" pitchFamily="34" charset="0"/>
              </a:rPr>
              <a:t>PGV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IMGCE , Inversión de las ecuaciones</a:t>
            </a: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267693" y="747663"/>
            <a:ext cx="237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GMICE para PGA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15616" y="116632"/>
            <a:ext cx="775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GMICE- RELACIÓN PARÁMETROS INSTRUMENTALES / INTENSIDAD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Y:\A4.1\soft\Regionalitzacio\analisisGMICE_OLD\images\GMICE_pgv.png"/>
          <p:cNvPicPr>
            <a:picLocks noChangeAspect="1" noChangeArrowheads="1"/>
          </p:cNvPicPr>
          <p:nvPr/>
        </p:nvPicPr>
        <p:blipFill>
          <a:blip r:embed="rId2" cstate="print"/>
          <a:srcRect l="7520" t="2004" r="6757" b="3798"/>
          <a:stretch>
            <a:fillRect/>
          </a:stretch>
        </p:blipFill>
        <p:spPr bwMode="auto">
          <a:xfrm>
            <a:off x="4517902" y="1124744"/>
            <a:ext cx="4392488" cy="3621876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547664" y="4797152"/>
            <a:ext cx="1393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Aplicación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Y:\A4.1\soft\Regionalitzacio\analisisGMICE_OLD\images\pga_GMICE.png"/>
          <p:cNvPicPr>
            <a:picLocks noChangeAspect="1" noChangeArrowheads="1"/>
          </p:cNvPicPr>
          <p:nvPr/>
        </p:nvPicPr>
        <p:blipFill>
          <a:blip r:embed="rId3" cstate="print"/>
          <a:srcRect l="7944" t="2437" r="6472" b="3173"/>
          <a:stretch>
            <a:fillRect/>
          </a:stretch>
        </p:blipFill>
        <p:spPr bwMode="auto">
          <a:xfrm>
            <a:off x="107504" y="1124744"/>
            <a:ext cx="4437493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2 Disco magnético"/>
          <p:cNvSpPr/>
          <p:nvPr/>
        </p:nvSpPr>
        <p:spPr>
          <a:xfrm>
            <a:off x="5652120" y="3629526"/>
            <a:ext cx="684076" cy="677365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Marcador de número de diapositiva"/>
          <p:cNvSpPr txBox="1">
            <a:spLocks noGrp="1"/>
          </p:cNvSpPr>
          <p:nvPr/>
        </p:nvSpPr>
        <p:spPr bwMode="auto">
          <a:xfrm>
            <a:off x="8643938" y="0"/>
            <a:ext cx="4905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5EAE16D-C1CB-49E8-B93C-E8B9AABB6392}" type="slidenum">
              <a:rPr lang="es-ES" sz="1000">
                <a:solidFill>
                  <a:schemeClr val="bg1"/>
                </a:solidFill>
                <a:cs typeface="Arial" charset="0"/>
              </a:rPr>
              <a:pPr algn="ctr"/>
              <a:t>13</a:t>
            </a:fld>
            <a:endParaRPr lang="es-ES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2 Marcador de texto"/>
          <p:cNvSpPr>
            <a:spLocks/>
          </p:cNvSpPr>
          <p:nvPr/>
        </p:nvSpPr>
        <p:spPr bwMode="auto">
          <a:xfrm>
            <a:off x="3779912" y="116632"/>
            <a:ext cx="504056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SHAKEMAP AUTOMÁTICO: NRT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cdn5.staztic.com/cdn/logos/comtheolivetreeftpserverprotv-1.png:w48h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92996"/>
            <a:ext cx="457200" cy="457200"/>
          </a:xfrm>
          <a:prstGeom prst="rect">
            <a:avLst/>
          </a:prstGeom>
          <a:noFill/>
        </p:spPr>
      </p:pic>
      <p:pic>
        <p:nvPicPr>
          <p:cNvPr id="9" name="Picture 4" descr="http://icons.iconarchive.com/icons/awicons/vista-artistic/256/office-building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716" y="4365104"/>
            <a:ext cx="1512168" cy="1512168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 bwMode="auto">
          <a:xfrm>
            <a:off x="2591780" y="5769260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IGN</a:t>
            </a: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360364" y="1306549"/>
            <a:ext cx="8604124" cy="2158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179388">
              <a:spcBef>
                <a:spcPct val="20000"/>
              </a:spcBef>
              <a:buClr>
                <a:srgbClr val="E77D0D"/>
              </a:buClr>
              <a:buFont typeface="Wingdings" pitchFamily="2" charset="2"/>
              <a:buChar char="§"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IGN detecta y localiza en la 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zona establecida un terremoto de 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M≥3.0</a:t>
            </a:r>
          </a:p>
          <a:p>
            <a:pPr marL="0" marR="0" lvl="0" indent="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7D0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Envía mensaje de alerta a IGC y BCSF</a:t>
            </a:r>
          </a:p>
        </p:txBody>
      </p:sp>
      <p:sp>
        <p:nvSpPr>
          <p:cNvPr id="12" name="11 Flecha a la derecha con bandas"/>
          <p:cNvSpPr/>
          <p:nvPr/>
        </p:nvSpPr>
        <p:spPr>
          <a:xfrm rot="20416295">
            <a:off x="3360674" y="4037910"/>
            <a:ext cx="2232248" cy="677365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r>
              <a:rPr lang="es-ES_tradnl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Alerta</a:t>
            </a:r>
          </a:p>
        </p:txBody>
      </p:sp>
      <p:sp>
        <p:nvSpPr>
          <p:cNvPr id="13" name="12 CuadroTexto"/>
          <p:cNvSpPr txBox="1"/>
          <p:nvPr/>
        </p:nvSpPr>
        <p:spPr bwMode="auto">
          <a:xfrm>
            <a:off x="5688124" y="3861048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FTP</a:t>
            </a:r>
          </a:p>
        </p:txBody>
      </p:sp>
      <p:sp>
        <p:nvSpPr>
          <p:cNvPr id="14" name="13 Disco magnético"/>
          <p:cNvSpPr/>
          <p:nvPr/>
        </p:nvSpPr>
        <p:spPr>
          <a:xfrm>
            <a:off x="5652120" y="5240414"/>
            <a:ext cx="684076" cy="677365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 bwMode="auto">
          <a:xfrm>
            <a:off x="5580112" y="5481228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E-mail</a:t>
            </a:r>
          </a:p>
        </p:txBody>
      </p:sp>
      <p:pic>
        <p:nvPicPr>
          <p:cNvPr id="16" name="Picture 6" descr="http://www.alkaraouiyinetrans.com/images/stories/icon/ma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132" y="4833156"/>
            <a:ext cx="468052" cy="468052"/>
          </a:xfrm>
          <a:prstGeom prst="rect">
            <a:avLst/>
          </a:prstGeom>
          <a:noFill/>
        </p:spPr>
      </p:pic>
      <p:sp>
        <p:nvSpPr>
          <p:cNvPr id="17" name="16 Flecha a la derecha con bandas"/>
          <p:cNvSpPr/>
          <p:nvPr/>
        </p:nvSpPr>
        <p:spPr>
          <a:xfrm rot="20416295">
            <a:off x="3396678" y="5131057"/>
            <a:ext cx="2232248" cy="677365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19499999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r>
              <a:rPr lang="es-ES_tradn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Alerta</a:t>
            </a:r>
            <a:endParaRPr lang="es-ES_tradnl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 bwMode="auto">
          <a:xfrm>
            <a:off x="5688124" y="5877272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BCSF</a:t>
            </a:r>
          </a:p>
        </p:txBody>
      </p:sp>
      <p:sp>
        <p:nvSpPr>
          <p:cNvPr id="19" name="18 CuadroTexto"/>
          <p:cNvSpPr txBox="1"/>
          <p:nvPr/>
        </p:nvSpPr>
        <p:spPr bwMode="auto">
          <a:xfrm>
            <a:off x="5760132" y="4293096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IGC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2 Disco magnético"/>
          <p:cNvSpPr/>
          <p:nvPr/>
        </p:nvSpPr>
        <p:spPr>
          <a:xfrm>
            <a:off x="4283968" y="3645024"/>
            <a:ext cx="684076" cy="677365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FTP</a:t>
            </a:r>
          </a:p>
        </p:txBody>
      </p:sp>
      <p:sp>
        <p:nvSpPr>
          <p:cNvPr id="6" name="5 Marcador de número de diapositiva"/>
          <p:cNvSpPr txBox="1">
            <a:spLocks noGrp="1"/>
          </p:cNvSpPr>
          <p:nvPr/>
        </p:nvSpPr>
        <p:spPr bwMode="auto">
          <a:xfrm>
            <a:off x="8643938" y="0"/>
            <a:ext cx="4905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5EAE16D-C1CB-49E8-B93C-E8B9AABB6392}" type="slidenum">
              <a:rPr lang="es-ES" sz="1000">
                <a:solidFill>
                  <a:schemeClr val="bg1"/>
                </a:solidFill>
                <a:cs typeface="Arial" charset="0"/>
              </a:rPr>
              <a:pPr algn="ctr"/>
              <a:t>14</a:t>
            </a:fld>
            <a:endParaRPr lang="es-ES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2 Marcador de texto"/>
          <p:cNvSpPr>
            <a:spLocks/>
          </p:cNvSpPr>
          <p:nvPr/>
        </p:nvSpPr>
        <p:spPr bwMode="auto">
          <a:xfrm>
            <a:off x="3347864" y="116632"/>
            <a:ext cx="4780607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SHAKEMAP AUTOMÁTICO NRT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cdn5.staztic.com/cdn/logos/comtheolivetreeftpserverprotv-1.png:w48h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988" y="3356992"/>
            <a:ext cx="457200" cy="457200"/>
          </a:xfrm>
          <a:prstGeom prst="rect">
            <a:avLst/>
          </a:prstGeom>
          <a:noFill/>
        </p:spPr>
      </p:pic>
      <p:pic>
        <p:nvPicPr>
          <p:cNvPr id="9" name="Picture 4" descr="http://icons.iconarchive.com/icons/awicons/vista-artistic/256/office-building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604" y="4365104"/>
            <a:ext cx="1116124" cy="1116124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 bwMode="auto">
          <a:xfrm>
            <a:off x="1331640" y="5445224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IGN</a:t>
            </a: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360364" y="1306549"/>
            <a:ext cx="8604124" cy="2158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7D0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_tradnl" sz="32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IGC, IGN y BCSF recogen, interpretan y envían información macrosísmica al servidor FTP</a:t>
            </a:r>
          </a:p>
        </p:txBody>
      </p:sp>
      <p:sp>
        <p:nvSpPr>
          <p:cNvPr id="12" name="11 Flecha a la derecha con bandas"/>
          <p:cNvSpPr/>
          <p:nvPr/>
        </p:nvSpPr>
        <p:spPr>
          <a:xfrm rot="20416295">
            <a:off x="2028526" y="4043705"/>
            <a:ext cx="2232248" cy="665775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4" descr="http://icons.iconarchive.com/icons/awicons/vista-artistic/256/office-building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2260" y="2816932"/>
            <a:ext cx="1116124" cy="1116124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 bwMode="auto">
          <a:xfrm>
            <a:off x="7236296" y="3897052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IGC</a:t>
            </a:r>
          </a:p>
        </p:txBody>
      </p:sp>
      <p:pic>
        <p:nvPicPr>
          <p:cNvPr id="15" name="Picture 4" descr="http://icons.iconarchive.com/icons/awicons/vista-artistic/256/office-building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188" y="4833156"/>
            <a:ext cx="1116124" cy="1116124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 bwMode="auto">
          <a:xfrm>
            <a:off x="6588224" y="5913276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BCSF</a:t>
            </a:r>
          </a:p>
        </p:txBody>
      </p:sp>
      <p:sp>
        <p:nvSpPr>
          <p:cNvPr id="17" name="16 Flecha a la derecha con bandas"/>
          <p:cNvSpPr/>
          <p:nvPr/>
        </p:nvSpPr>
        <p:spPr>
          <a:xfrm rot="2244918">
            <a:off x="4925695" y="4483892"/>
            <a:ext cx="1564524" cy="665775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17 Flecha a la derecha con bandas"/>
          <p:cNvSpPr/>
          <p:nvPr/>
        </p:nvSpPr>
        <p:spPr>
          <a:xfrm rot="9945975">
            <a:off x="5026894" y="3212230"/>
            <a:ext cx="1919704" cy="665775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2 Rectángulo"/>
          <p:cNvSpPr/>
          <p:nvPr/>
        </p:nvSpPr>
        <p:spPr>
          <a:xfrm>
            <a:off x="467544" y="1268760"/>
            <a:ext cx="8676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buClr>
                <a:srgbClr val="E77D0D"/>
              </a:buClr>
            </a:pP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TRIGGER</a:t>
            </a:r>
          </a:p>
          <a:p>
            <a:pPr indent="179388">
              <a:buClr>
                <a:srgbClr val="E77D0D"/>
              </a:buClr>
            </a:pPr>
            <a:endParaRPr lang="es-ES_tradnl" sz="3200" b="1" dirty="0" smtClean="0">
              <a:latin typeface="Arial" pitchFamily="34" charset="0"/>
              <a:cs typeface="Arial" pitchFamily="34" charset="0"/>
            </a:endParaRPr>
          </a:p>
          <a:p>
            <a:pPr indent="179388">
              <a:buClr>
                <a:srgbClr val="E77D0D"/>
              </a:buClr>
              <a:buFont typeface="Wingdings" pitchFamily="2" charset="2"/>
              <a:buChar char="§"/>
            </a:pP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Un automatismo detecta la alerta en el servidor FTP.</a:t>
            </a:r>
          </a:p>
          <a:p>
            <a:pPr indent="179388">
              <a:buClr>
                <a:srgbClr val="E77D0D"/>
              </a:buClr>
              <a:buFont typeface="Wingdings" pitchFamily="2" charset="2"/>
              <a:buChar char="§"/>
            </a:pP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El sistema comprueba los parámetros de alerta:</a:t>
            </a:r>
          </a:p>
          <a:p>
            <a:pPr marL="400050" lvl="1" indent="179388">
              <a:buClr>
                <a:srgbClr val="E77D0D"/>
              </a:buClr>
              <a:buFont typeface="Wingdings" pitchFamily="2" charset="2"/>
              <a:buChar char="ü"/>
            </a:pP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Localización dentro de zona de disparo</a:t>
            </a:r>
          </a:p>
          <a:p>
            <a:pPr marL="400050" lvl="1" indent="179388">
              <a:buClr>
                <a:srgbClr val="E77D0D"/>
              </a:buClr>
              <a:buFont typeface="Wingdings" pitchFamily="2" charset="2"/>
              <a:buChar char="ü"/>
            </a:pP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Magnitud ≥ 3.0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44008" y="116632"/>
            <a:ext cx="365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SHAKEMAP AUTOMÁTICO NRT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2 Rectángulo"/>
          <p:cNvSpPr/>
          <p:nvPr/>
        </p:nvSpPr>
        <p:spPr>
          <a:xfrm>
            <a:off x="683568" y="1348800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buClr>
                <a:srgbClr val="E77D0D"/>
              </a:buClr>
            </a:pP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TRIGGER</a:t>
            </a:r>
          </a:p>
          <a:p>
            <a:pPr indent="179388">
              <a:buClr>
                <a:srgbClr val="E77D0D"/>
              </a:buClr>
            </a:pPr>
            <a:endParaRPr lang="es-ES_tradnl" sz="3200" b="1" dirty="0" smtClean="0">
              <a:latin typeface="Arial" pitchFamily="34" charset="0"/>
              <a:cs typeface="Arial" pitchFamily="34" charset="0"/>
            </a:endParaRPr>
          </a:p>
          <a:p>
            <a:pPr indent="179388">
              <a:buClr>
                <a:srgbClr val="E77D0D"/>
              </a:buClr>
              <a:buFont typeface="Wingdings" pitchFamily="2" charset="2"/>
              <a:buChar char="§"/>
            </a:pP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Programación de la generación de los “</a:t>
            </a:r>
            <a:r>
              <a:rPr lang="es-ES_tradnl" sz="3200" dirty="0" err="1" smtClean="0">
                <a:latin typeface="Arial" pitchFamily="34" charset="0"/>
                <a:cs typeface="Arial" pitchFamily="34" charset="0"/>
              </a:rPr>
              <a:t>shakemaps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”: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180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360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minutos a partir del tiempo origen del evento.</a:t>
            </a:r>
          </a:p>
          <a:p>
            <a:pPr indent="179388">
              <a:buClr>
                <a:srgbClr val="E77D0D"/>
              </a:buClr>
              <a:buFont typeface="Wingdings" pitchFamily="2" charset="2"/>
              <a:buChar char="§"/>
            </a:pP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Comprobación cada minuto de la existencia de datos actualizados en el FTP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716016" y="11663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SHAKEMAP AUTOMÁTICO NRT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3" name="2 Imagen" descr="mapacaixes.jpg"/>
          <p:cNvPicPr>
            <a:picLocks noChangeAspect="1"/>
          </p:cNvPicPr>
          <p:nvPr/>
        </p:nvPicPr>
        <p:blipFill>
          <a:blip r:embed="rId2" cstate="print"/>
          <a:srcRect l="1010" t="952" r="673" b="4285"/>
          <a:stretch>
            <a:fillRect/>
          </a:stretch>
        </p:blipFill>
        <p:spPr>
          <a:xfrm>
            <a:off x="899592" y="980728"/>
            <a:ext cx="7506726" cy="511543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860032" y="116632"/>
            <a:ext cx="365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SHAKEMAP AUTOMÁTICO NRT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2 Rectángulo"/>
          <p:cNvSpPr/>
          <p:nvPr/>
        </p:nvSpPr>
        <p:spPr>
          <a:xfrm>
            <a:off x="755576" y="1340768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buClr>
                <a:srgbClr val="E77D0D"/>
              </a:buClr>
            </a:pPr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DARACOM</a:t>
            </a:r>
          </a:p>
          <a:p>
            <a:pPr indent="179388">
              <a:buClr>
                <a:srgbClr val="E77D0D"/>
              </a:buClr>
            </a:pPr>
            <a:endParaRPr lang="es-ES_tradnl" sz="3200" b="1" dirty="0" smtClean="0">
              <a:latin typeface="Arial" pitchFamily="34" charset="0"/>
              <a:cs typeface="Arial" pitchFamily="34" charset="0"/>
            </a:endParaRPr>
          </a:p>
          <a:p>
            <a:pPr indent="179388">
              <a:buClr>
                <a:srgbClr val="E77D0D"/>
              </a:buClr>
            </a:pP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Para cada nuevo cálculo…..</a:t>
            </a:r>
          </a:p>
          <a:p>
            <a:pPr indent="179388">
              <a:buClr>
                <a:srgbClr val="E77D0D"/>
              </a:buClr>
              <a:buFont typeface="Wingdings" pitchFamily="2" charset="2"/>
              <a:buChar char="§"/>
            </a:pP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Solicita señales sísmicas temporales al servidor NRT (</a:t>
            </a:r>
            <a:r>
              <a:rPr lang="es-ES_tradnl" sz="3200" dirty="0" err="1" smtClean="0">
                <a:latin typeface="Arial" pitchFamily="34" charset="0"/>
                <a:cs typeface="Arial" pitchFamily="34" charset="0"/>
              </a:rPr>
              <a:t>Depi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&lt; 300Km)</a:t>
            </a:r>
          </a:p>
          <a:p>
            <a:pPr indent="179388">
              <a:buClr>
                <a:srgbClr val="E77D0D"/>
              </a:buClr>
              <a:buFont typeface="Wingdings" pitchFamily="2" charset="2"/>
              <a:buChar char="§"/>
            </a:pP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Control de calidad (gaps, saturación, SNR, </a:t>
            </a:r>
            <a:r>
              <a:rPr lang="es-ES_tradnl" sz="32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…)</a:t>
            </a:r>
          </a:p>
          <a:p>
            <a:pPr indent="179388">
              <a:buClr>
                <a:srgbClr val="E77D0D"/>
              </a:buClr>
              <a:buFont typeface="Wingdings" pitchFamily="2" charset="2"/>
              <a:buChar char="§"/>
            </a:pP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Procesado de los datos: inversión respuesta, filtrado, </a:t>
            </a:r>
            <a:r>
              <a:rPr lang="es-ES_tradnl" sz="3200" dirty="0" err="1" smtClean="0">
                <a:latin typeface="Arial" pitchFamily="34" charset="0"/>
                <a:cs typeface="Arial" pitchFamily="34" charset="0"/>
              </a:rPr>
              <a:t>PGs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ES_tradnl" sz="3200" dirty="0" err="1" smtClean="0">
                <a:latin typeface="Arial" pitchFamily="34" charset="0"/>
                <a:cs typeface="Arial" pitchFamily="34" charset="0"/>
              </a:rPr>
              <a:t>SAs</a:t>
            </a:r>
            <a:endParaRPr lang="es-ES_tradnl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44008" y="11663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SHAKEMAP AUTOMÁTICO NRT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5 Marcador de número de diapositiva"/>
          <p:cNvSpPr txBox="1">
            <a:spLocks noGrp="1"/>
          </p:cNvSpPr>
          <p:nvPr/>
        </p:nvSpPr>
        <p:spPr bwMode="auto">
          <a:xfrm>
            <a:off x="8643938" y="0"/>
            <a:ext cx="4905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5EAE16D-C1CB-49E8-B93C-E8B9AABB6392}" type="slidenum">
              <a:rPr lang="es-ES" sz="1000">
                <a:solidFill>
                  <a:schemeClr val="bg1"/>
                </a:solidFill>
                <a:cs typeface="Arial" charset="0"/>
              </a:rPr>
              <a:pPr algn="ctr"/>
              <a:t>19</a:t>
            </a:fld>
            <a:endParaRPr lang="es-ES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2 Marcador de texto"/>
          <p:cNvSpPr>
            <a:spLocks/>
          </p:cNvSpPr>
          <p:nvPr/>
        </p:nvSpPr>
        <p:spPr bwMode="auto">
          <a:xfrm>
            <a:off x="4499992" y="116632"/>
            <a:ext cx="4241055" cy="65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SHAKEMAP AUTOMÁTICO NRT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360364" y="1306549"/>
            <a:ext cx="8604124" cy="313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7D0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SHAKEMAP_MGR</a:t>
            </a:r>
          </a:p>
          <a:p>
            <a:pPr marL="0" marR="0" lvl="0" indent="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7D0D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800" b="1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7D0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_tradnl" sz="28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Formateado de datos de entrada macrosísmicos, PGs, SAs, localización y magnitud</a:t>
            </a:r>
          </a:p>
          <a:p>
            <a:pPr marL="0" marR="0" lvl="0" indent="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7D0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_tradnl" sz="28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Ejecución del módulo“ShakeMap”</a:t>
            </a:r>
          </a:p>
        </p:txBody>
      </p:sp>
      <p:sp>
        <p:nvSpPr>
          <p:cNvPr id="9" name="8 Disco magnético"/>
          <p:cNvSpPr/>
          <p:nvPr/>
        </p:nvSpPr>
        <p:spPr>
          <a:xfrm>
            <a:off x="1115616" y="4509120"/>
            <a:ext cx="684076" cy="677365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FTP</a:t>
            </a:r>
          </a:p>
        </p:txBody>
      </p:sp>
      <p:pic>
        <p:nvPicPr>
          <p:cNvPr id="10" name="Picture 2" descr="http://cdn5.staztic.com/cdn/logos/comtheolivetreeftpserverprotv-1.png:w48h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636" y="4221088"/>
            <a:ext cx="457200" cy="457200"/>
          </a:xfrm>
          <a:prstGeom prst="rect">
            <a:avLst/>
          </a:prstGeom>
          <a:noFill/>
        </p:spPr>
      </p:pic>
      <p:sp>
        <p:nvSpPr>
          <p:cNvPr id="11" name="AutoShape 2" descr="data:image/jpeg;base64,/9j/4AAQSkZJRgABAQAAAQABAAD/2wCEAAkGBhQQERUQEBIVFRUWFhYVERAXFBgUExIXFBAYFRYXFRIYGyYeHBkjGRUYHzshIycpLCwsFR4xNTAqNSotLCsBCQoKDgwOGg8PGCwkHyQ1LDApKSkpKTU0NS01LCksNC01NCkuLC8sNS8sLCopNTUsLCwsLiwsLDUzLC4pLDU1LP/AABEIAOEA4QMBIgACEQEDEQH/xAAcAAEAAgMBAQEAAAAAAAAAAAAABgcDBAUCAQj/xAA9EAABAwEGAwUFBgUEAwAAAAABAAIDEQQFBiExQRJRYRMiMkKBI1JxkbEHFGKhwdEkM1NjgkNysvCz4fH/xAAaAQEAAwEBAQAAAAAAAAAAAAAAAQMEBQYC/8QAKhEBAAIBAgUDAwUBAAAAAAAAAAECAwQxERIhIkETUfBhscEFMoGR0SP/2gAMAwEAAhEDEQA/ALxREQEREBERAREQEREBERAREQEREBERAREQEREBERAREQEREBERAREQEREBFoXxfMdkjMspy0a0ZuedmtG5VeXhj+2ykmBjIm7At7R3q45fILLn1ePB++V2LBfJ+1aSKrrp+0+eJ4bbow5h1kYOFzepboQrLslrZKxskbg5rhVrhoQvrBqceaOyXzkxWxz1ZkRFoViIiAiIgIiICIiAiIgIi5t/X/HY4u0lNSco4x4pHUrRtfmScgMyg6SKkr4+1C2SuPZSNhbs2NrXfOR4JJ6gD4Jc/wBq9shcO2ItDPM1zWsfT8L2gCv+4H0QXai0LkvuK2QtngdxNd6OaRq1w2cOX6LfQEREBERAREQFzb+v6KxxGWY9GNHie7ZrRz+i6Spy8rSbxtc9pkJ+72clkbdqB3CAOriOInqBsFm1Ob0qcY3XYcfPPXZ0rJI+8JfvFpybpFH5Wiujf1O/0kFtulrGcQA0yACj1htuY2A0HJSuzWvtY+B2+hXl8WqxZrziy+fLpXpakRan9K5nmklLnNs5dECWmStCaGhLWUzHqt3DGJ3Xe7d9mee+0axn3mjY9N6fKV2RrYq2aUANJJjk2Bca0PxKjeIsOuhcXsbUHxx7PHMdV93pbRZYmvSvif8AfnBFZjNXhbdadktbJWNkjcHNcKtcNCFmVO4WxS6wO3fZnnvs80R5gc+m9PlblktbJWNkjcHNcKtcNCF6TTamuav18w52XFOOWZERalIiIgIiICIiAiLmX/f8dji7STMnKOMU4pHUrQV+ZJyAzKBf9/x2OLtJDUnKOMeKR1K0b9STkBmVR2JMSyWuUve6tcsq8LW1rwMr5eurjmdgGJcSyWuUve6pOQA8LW1rwM/DzOriKnYDjiPmg8Ers4YwdPeJcIOFrWUD5XkhoJzDRQEk0zp8yKivLbAHZA0dsDoeldipn9m2OorA2Sz2oOaxz+0bIGl3C7gDHNe0Z07ozod60QYLPHbLgn43AOYeHtYw4mOZhPCHNcQKPacqkVHENQ5W/cl9xWyFs8DuJjvRzSNWubs4cv0VR/aHjiK29yAHgDSxrnDhLuKRj3O4TmB7JoFaE1dlkFz/ALLsQOs1vZFU9naD2cjduIg9m6nPi7vwceiC+0REBERAREQFRvamy/e7E8UcJg5p5gOy+bS1yvJQzHmCvvQ+8QZTsFKbStGx68isesw2y07d2jBkiluuyq4bXNJK5rH9m1lM+EEuJFd9lKbpxC6JwZLmDuND1CjEkRaS8Agg8MrDk5pGxH6rchmbK2h9DuCvLZccdOnDg6VZWX3LQyhoQR3XLHBPT+GtOmkUp/Jrj+qhlyX26zu7OTNp0PPqOqm/ctDKGhBHdcten1FbV9HN1ifnz2U5Mc1nnoimIsOuhcXsbUHxx7PHMdVrYWxS673bvszz3meaI8wOfTenyl8E9P4a06aRSn8muP6qM4jw66FznsbUHxx7PHMdVXat9FeOvb4n8SsrauevCd1p2S1slY2SNwc1wq1w0IWZU7hbFLrvdu+zPPfZ5ojzA59N6fK3LJa2SsbJG4Oa4Va4aEL0mm1Nc1fr5hzcuKccsyIi1KRERARFzL/v+OxxdpIak5RxjxSOpWja/Mk5AZlAv+/47HF2khqTlHGPFI6laCvzJOQGZVHYmxNJa5S97qk5ADwtbWvAwHy8zq45nYBibE0lrlL3uqTkAPC1ta8DK+XmdXHM7AcRuWZ1+nQIPTRTM6/RHPXhz1ic9EvbnrKD21G/6mjT/U5A/i5HfRabnrzGXFwDPESA2mtScvzQfSVIPs8u11ovKztaMo39s8+62LvVPxdwt/yWibvfa7Y+Gyt43Plk4ANKcZ7xOzAM68lemCMFR3bDwjvyvoZpqU4iNGtGzBU0HqUQkiIiAiIgIiICIiCG40wX29bTZgBMB3m+WZvuu69VVssRYS9gIoaSRHxMPI/uv0IobjTBfb1tNmAEwHeb5Zh7rhzXO1ek9Tvrv92rDm5e22yuIZmytofQ7grqXJfbrO7s5M2nQ8+o6rgSxFhL2AihpJGfEw8j+624ZmytofQ7grzeTHyujErL7loZQ0II7rlignp/DWnTSKU/k1x/VQ25L7dZ3dnJm06Hn1HVTfuWhlDQgjuuWvT6itq+jm6xPz57KMmOazz0RTEWHXQuL2NqD449njmOq1sLYpdd7t32Z577PNEeYHPpvT5TCCen8NadNIpT+TXH9VGMRYddC4vY2oPjZs8cx1Vdq30WSOvb4n8SsrauevCd1p2S1slY2SNwc1wq1w0IWZU7hbFLrvdu+zPPfZ5ojzA59N6fK3LJa2SsbJG4Oa4Va4aEL0mm1Nc1fr5hzcuKccsyIuZf9/x2OLtJDUnKOMeKR1K0FfmScgMytSkv+/47HF2kmZOUcYpxSOpWgr8yTkBmVR2J8TyWuQySOqTkAPC1ta8EY93mdXEVOwHzE+J5LVIZJHVJ7oA8IFa8DAfLzOrjmdgOBXc6/T4IPY5nX6fBeXPXhz1ic9EvbnrG568OesRcgyFy6N1XZLLK2z2dpfO/LLSMebvbUGrvLpqvN03VLNK2z2dpfO80y0jG/e2oNXeXQZq/MEYIiu2Kgo+ZwHbTU8X4W8mDl6nNEGCcER3bFQUfM4DtpqUrTytGzBsPU5qSoiAiIgIiICIiAiIgIiIIbjTBfb1tNmAEwHeb5Zh7rhz6qrZYiwl7ARQ0kjPiYeR/dfoRQ3GmC+3rabMAJgO83yzN913Xqudq9J6ndXf7tWHNy9ttlcQzNlbQ/PcFdW5L7dZ3dnJm06Hn1HVR+WIsJewEUNJIj4mHkf3W3DM2VtD6HcFebyY+V0YlZfctDKGhBHdcscE9P4a06aRSn8muP6qG3JfbrO7s5M2nQ8+o6qbdy0MoaEEd1y16fUVtX0c3WJ+fPZRkxzWeeiKYiw66FxextQfHHs8cx1WthbFLrvdu+yvPfZ5ojzA59N6fKYQT0/hrTppFKfya4/qoxiLDroXF7G1B8cezx06qu1b6K8de3xP4lZW1c9eE7rBvTFMEFnFp4g9rx7FrSKymlaNr+ZOlDVUlijFElqkMkjq1yAHhArXgjB8vM6uOZ2A93pZjG1vC4mJ4JjcfL3u8w8u8M6cgVGXk1PFrpTl0XpdPqIzV+vlzMmKaS9F251+nQLw568OesTnrSre3PWJz15c9Yi5B7Ll1LoumWaVtns7S+Z5plpGN+9tQau8ugzXm57olmlbBA0vmeaZaRjfvbU3d5dNV+gMEYIiuyHhbR0zgO2mpStPK0bMHL1OaIMEYIiuyHhFHzOA7aalK08reTBy9TmpKiICIiAiIgIiICIiAiIgIiICIiCG40wX29bTZgBMB3m+WZvuuHPqqtliLCXsBFDSSI+Jh5H91+hFDcaYL7etpswAmA7zfLMPdcOfVc7V6T1O6m/3asObl7bbK4hmbK2h9DuCurcl9us7uzkzadDz6jqo/LEWEvYCKGkkZ8TDyP7rbhmbK2h9DuCvN5MfK6MSsscFoZQ0II7rl4c9zIzFMx0gH8t4oXU5Gpz+KjeDbW7tTZ3moLS5p+G6mN33i11WP2JFVrxZomkYs21ukT+P8UXpwtzU8K/vi7yYTxNpWR7mt90EAfp+Srm3Gkjm8iPorsxYGhjiwEhoq6grQKj7zgeyV7pKd9xc0jwkVyp8BQLb+n4rYs01tPjoq1F4vSJiGFz1ic9eHPWMuXdYXsuXWua5pZpWwQNL5nmmWkfvd7ag1d5dBnp5uS5ZZ5WwQNL5nmmWkfvd7ag1d5dBnp+hMEYIiuyHhbR0rgO2mpStPK0bMHL1OaIMEYIiuyHhbR0zgO2mpStPK0bMHL1OakqIgIiICIiAiIgIiICIiAiIgIiICIiAiIghuNMF9vW02YATAd5vlmb7rhz6qtYLBxkmE0eCRJA40e0g0IAPiz5Z8xursve922dvvPdXgjrStNSTs0bn6kgKjcWRubO+RhaXBzjKAKA9q8ytdQZjN7m/4CuoXP1WjjL3V3acOfl6W2d643us8pmmyIaWsZuSeiyC+zWgOZOvKpUEN/SgUEVTz48vol2Xy57uCWjZK5AaEdK7/AFXDz6DNNO6OkfOLbXPSZ4RO67cP21nBwHMO8RPm+KiuNPs+rnAwvjefCPFG46FvT8ua5tx30WkNKmv39z2NL3FsZq3tGn+W6uReP+77rLi1WTH/AM8nXh1rPs+rYo481f5hVt/fZXJZ7OZop2zuZlPE1hHCdw01JdT4Cu3Ixy47klnlbBA0vmeaZaRjfvbUGrvLoM9LHxjb7XPMy77NG7tJm0ktDTRs0dcuF2zQBVzzoCBqp9gfA8V2Q8LaOlcB201KVp5WjZg5epzXq9JOa1Ztm87R9HMyckTwqYIwPFdkPC2jpXAdrNSlaeVo2YOXqc1JURa1QiIgIiICIiAiIgIiICIiAiIgIi0rzvVsAzBc414Ixq6mprs0bk6fGgIbq5VrxTZYjwunZxDVjT2jh8WsBIUdt8z7R/PdVv8ARaSIh8Rq/wCLsugWBrQ0cLQGgaACg+QQd845sg1keOpgnA+ZjXuXF9nMfFBKyZ2jWNcKg/j3Y0cyPhU0CjbnrC7/AL1QaV7XtJJI6OM8UzqGSUjuQt27vz4Wep3J057ijMfAPFme1Pec5zvEX+8Hbj4UpQU+3TIA6djv5nauc7m5r/A4dOGg/wAVuPegru8rvdE4gilPE2teGuhB3adnehoVybVZ+MZZOHhdy/8AX0Vj3tZWytz8eYjNKkkjMEbtO9frRQu8bqkieGlju8aNAq8Oyr3SMzlsQDzQSvAVjEkYe+QCcAFlQOEkHRx9Nea61mxLBbbRLYuGRvaRkPmYaxF7DxPJa0eCgFX+GvzMMuPDlutFYrPDKGvyc9zTHGBuTI4cvdqTyKufBWCYrtioKPmeB201KF34WjZg5epXLw/p8UzTltPH2j57eGm+ebUisfyh11XpLdsws1pJ4QfYzagA7Hm00GXQEZgFWXYLeJW1GRFOJta0roQd2nY/QggcXEmG45oyx49ns7eA8x/b6eX4aQ66r1lu2YWa0k8NfYzagA7Hm05ZeozoV1WVaqLVsFvErajI5cTa1pXQg7tOx+hBA2lCRERAREQEREBERAREQEREBERBhtdpEbHPdoBoNSdAB1JoPVRG0TFzi55q53iOwpo1v4R+eZ3XaxFP4WcquPx8Lfq4/wCIUce5B9c9Y3OWs50k8n3azUMhFXyHNlnYfO/meTdSelSpPBgSzNjDfaF4Gc/aOErzu5xBoc9iKDSiCNuesbnrpXrh6WzguBMsY1cBSVg5vYMnDq0A9N1x3O5cqg7HlQoNO8rF2lHtPBKyvBJ9WuG7DuPULWjt0h7r4Hh29C0xk8xJXT0r0XRc9YnO2QaskvZ0qC+R5DGMaKue46Mjby/+lTrCGEPu/wDE2mjrS4UyzZA0/wCnH15u3+C5/wBm92Rva+2P70wkkhz0gax1OGMfibwuJ1PFTQKcoCIiAo5iTDcc0ZY8ez2dvAeY/t9PL8NJGiCqrqvWW7ZhZrSTw19jNqADsebTll6jOhVl2C3iVtRkRTibWuuhB3adj9CCBxcR4bjmjLHj2expnAeY/t9PL8NIddV6y3bMLNaSeGvsZtQAdjzacsvUZ0KlC1UWrYLeJW1GRFOJta66EHdp2P0IIG0oSIiICIiAiIgIiICIiAiIgjOI3+0PwjH/AJD+qjrnSTyCy2YAyEAvkObIGHzv5nk3UnpUrvYrsc0krYrO3vSgDtSKxwtYXcb3cz320buelSOzcdxx2OLs46kk8Ukjs3yvOr3nc/kBQDJAuK4o7HF2cdSSeKSR2b5XnV7zufyAoBkuiiIChmKLjER7WMUY40c0aMe45EfhccqbOI5lTNYLbZRLG6N2jmlp6VGvxGvogq1z1jc9e7Sc/iActKuaCaepWu47IJR9mMp4rYzYTRv9X2doP/BTpQj7Loax2mb37Rwt6iKJjP8AlxfJTdAREQEREBRvEmG45oyx49ns7eA8x/b6eX4aSREFVXVest2zCzWknhr7GbUAHY82nLL1GdCrLsFvErajI5cTa110IO7TsfoQQOLiTDkc0ZY8ez2dvAeY/t9PL8NIddV6y3bMLNaSeGvsZtQAdjzacsvUZ0KlC1UWrYLeJW1GRFOJta66EHdp2P0IIG0oSIiICIiAiIgIiICIiAiIgIiICguKMUdtWGE+y0fID/N5taf6fM+bQZasU4o7asMJ9lo+Qf6uxa0/0+Z82gy1i7nIDnrWtloLW90cT3ENjYNXvceFjR8SQvU9oDGlzyAAMydApTgTCrnPbbrSwtoD90gcKObUUMz27PIyA2BO5yCWYYub7nZYrPWpY3vu957iXSO9XEldREQEREBERAREQFHMR4bjmjLHj2ezt4DzH9vp5fhpI0QVVdV6S3dMLNaSeGvsZtQAdjzacsvgRnQqy7Jbw+gI4XbtP6Hfn8PWnExJd/CwOYwOoaxmmcJrnwnlQmnunTYDWu0U0+alCXIsFltHGM9Rk4df2OqzqEiIiAiIgIiICIiAiIgKE45xA5pNno9kZHfk4HgSfhDw3hDOedTpkK1myIKSN7xHIPBOzW1cfRrc1vWO7LVaMoLLJQ/6koMEY61eOIj/AGtKt+iIIdh77PGRObPa3CeVpqxtKQRHmxh8Th7zvQBTFEQEREBERAREQEREBERB8c2oodNwuTPdHAeOIVG8df8AgT9Dl1C66IOZZ5wXN7PN2j20pwt34wdCDpvrtUjpr5RfU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http://psdguides.info/wp-content/uploads/2010/02/sett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149080"/>
            <a:ext cx="1044116" cy="1044116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 bwMode="auto">
          <a:xfrm>
            <a:off x="6984268" y="5193196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DARACOM</a:t>
            </a:r>
          </a:p>
        </p:txBody>
      </p:sp>
      <p:sp>
        <p:nvSpPr>
          <p:cNvPr id="14" name="13 Elipse"/>
          <p:cNvSpPr/>
          <p:nvPr/>
        </p:nvSpPr>
        <p:spPr>
          <a:xfrm>
            <a:off x="3563888" y="4293096"/>
            <a:ext cx="1692188" cy="88722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Shakemap_mgr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14 Flecha a la derecha con bandas"/>
          <p:cNvSpPr/>
          <p:nvPr/>
        </p:nvSpPr>
        <p:spPr>
          <a:xfrm>
            <a:off x="2015716" y="4509120"/>
            <a:ext cx="1404156" cy="540060"/>
          </a:xfrm>
          <a:prstGeom prst="stripedRightArrow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endPara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Flecha a la derecha con bandas"/>
          <p:cNvSpPr/>
          <p:nvPr/>
        </p:nvSpPr>
        <p:spPr>
          <a:xfrm rot="10800000">
            <a:off x="5400092" y="4509120"/>
            <a:ext cx="1404156" cy="540060"/>
          </a:xfrm>
          <a:prstGeom prst="stripedRightArrow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endPara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 bwMode="auto">
          <a:xfrm>
            <a:off x="2015716" y="4869160"/>
            <a:ext cx="1116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dirty="0" smtClean="0"/>
              <a:t>macro</a:t>
            </a:r>
          </a:p>
        </p:txBody>
      </p:sp>
      <p:sp>
        <p:nvSpPr>
          <p:cNvPr id="18" name="17 CuadroTexto"/>
          <p:cNvSpPr txBox="1"/>
          <p:nvPr/>
        </p:nvSpPr>
        <p:spPr bwMode="auto">
          <a:xfrm>
            <a:off x="5652120" y="4856963"/>
            <a:ext cx="11161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dirty="0" smtClean="0"/>
              <a:t>PGs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dirty="0" err="1" smtClean="0"/>
              <a:t>Sas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dirty="0" smtClean="0"/>
              <a:t>Loc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dirty="0" err="1" smtClean="0"/>
              <a:t>Mag</a:t>
            </a:r>
            <a:endParaRPr lang="en-US" dirty="0" smtClean="0"/>
          </a:p>
        </p:txBody>
      </p:sp>
      <p:sp>
        <p:nvSpPr>
          <p:cNvPr id="19" name="18 Flecha a la derecha con bandas"/>
          <p:cNvSpPr/>
          <p:nvPr/>
        </p:nvSpPr>
        <p:spPr>
          <a:xfrm rot="5400000">
            <a:off x="4049091" y="5212049"/>
            <a:ext cx="684076" cy="718378"/>
          </a:xfrm>
          <a:prstGeom prst="stripedRightArrow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endPara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 bwMode="auto">
          <a:xfrm>
            <a:off x="3203848" y="5985284"/>
            <a:ext cx="1287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ShakeMap</a:t>
            </a:r>
            <a:endParaRPr lang="en-US" dirty="0" smtClean="0"/>
          </a:p>
        </p:txBody>
      </p:sp>
      <p:pic>
        <p:nvPicPr>
          <p:cNvPr id="21" name="20 Imagen" descr="gea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5769260"/>
            <a:ext cx="746103" cy="7792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3568" y="116632"/>
            <a:ext cx="8115300" cy="54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ts val="600"/>
              </a:spcBef>
            </a:pPr>
            <a:endParaRPr lang="fr-FR" sz="2000" dirty="0" smtClean="0"/>
          </a:p>
        </p:txBody>
      </p:sp>
      <p:pic>
        <p:nvPicPr>
          <p:cNvPr id="6" name="Picture 240" descr="logo_IGC_apli_l_to_x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21288"/>
            <a:ext cx="865882" cy="39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ans tit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541" cy="10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187624" y="980728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800" dirty="0" err="1" smtClean="0">
                <a:latin typeface="Arial" pitchFamily="34" charset="0"/>
                <a:cs typeface="Arial" pitchFamily="34" charset="0"/>
              </a:rPr>
              <a:t>ShakeMap</a:t>
            </a:r>
            <a:r>
              <a:rPr lang="es-ES_tradnl" sz="1800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es una aplicación, desarrollada por el USGS, que permite de manera automática y rápida producir mapas del movimiento sísmico del suelo después de un terremoto (Intensidad, PGA, PGV, SA (0.3s, 1.0s, 3s))</a:t>
            </a:r>
          </a:p>
          <a:p>
            <a:endParaRPr lang="es-ES_tradnl" sz="1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800" dirty="0" smtClean="0"/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Ejemplo de mapas producido por  el INGV en Italia , después del terremoto del Norte de Italia del 29 de mayo de  2012</a:t>
            </a:r>
            <a:endParaRPr lang="es-ES_trad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020272" y="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 smtClean="0">
                <a:latin typeface="Arial" pitchFamily="34" charset="0"/>
                <a:cs typeface="Arial" pitchFamily="34" charset="0"/>
              </a:rPr>
              <a:t>SHAKEMAPS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2847648" cy="3307100"/>
          </a:xfrm>
          <a:prstGeom prst="rect">
            <a:avLst/>
          </a:prstGeom>
        </p:spPr>
      </p:pic>
      <p:pic>
        <p:nvPicPr>
          <p:cNvPr id="11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68960"/>
            <a:ext cx="2895190" cy="2836800"/>
          </a:xfrm>
          <a:prstGeom prst="rect">
            <a:avLst/>
          </a:prstGeom>
        </p:spPr>
      </p:pic>
      <p:pic>
        <p:nvPicPr>
          <p:cNvPr id="12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8960"/>
            <a:ext cx="2895190" cy="2836800"/>
          </a:xfrm>
          <a:prstGeom prst="rect">
            <a:avLst/>
          </a:prstGeom>
        </p:spPr>
      </p:pic>
      <p:sp>
        <p:nvSpPr>
          <p:cNvPr id="13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3528" y="6309320"/>
            <a:ext cx="792088" cy="365125"/>
          </a:xfrm>
        </p:spPr>
        <p:txBody>
          <a:bodyPr/>
          <a:lstStyle/>
          <a:p>
            <a:fld id="{4249B3AE-FD33-4AF1-94C8-42174EEC86B8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5 Marcador de número de diapositiva"/>
          <p:cNvSpPr txBox="1">
            <a:spLocks noGrp="1"/>
          </p:cNvSpPr>
          <p:nvPr/>
        </p:nvSpPr>
        <p:spPr bwMode="auto">
          <a:xfrm>
            <a:off x="8643938" y="0"/>
            <a:ext cx="4905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5EAE16D-C1CB-49E8-B93C-E8B9AABB6392}" type="slidenum">
              <a:rPr lang="es-ES" sz="1000">
                <a:solidFill>
                  <a:schemeClr val="bg1"/>
                </a:solidFill>
                <a:cs typeface="Arial" charset="0"/>
              </a:rPr>
              <a:pPr algn="ctr"/>
              <a:t>20</a:t>
            </a:fld>
            <a:endParaRPr lang="es-ES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395536" y="1124744"/>
            <a:ext cx="8604124" cy="313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7D0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SHAKEMAP</a:t>
            </a:r>
          </a:p>
          <a:p>
            <a:pPr marL="0" marR="0" lvl="0" indent="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7D0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Cálculo de los mapas de movimiento del suelo (“</a:t>
            </a:r>
            <a:r>
              <a:rPr kumimoji="0" lang="es-ES_trad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shakemaps</a:t>
            </a: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”)</a:t>
            </a:r>
          </a:p>
          <a:p>
            <a:pPr marL="0" marR="0" lvl="0" indent="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7D0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Envío de resultados al servidor web y destinatarios de correo electrónico</a:t>
            </a:r>
          </a:p>
        </p:txBody>
      </p:sp>
      <p:sp>
        <p:nvSpPr>
          <p:cNvPr id="8" name="AutoShape 2" descr="data:image/jpeg;base64,/9j/4AAQSkZJRgABAQAAAQABAAD/2wCEAAkGBhQQERUQEBIVFRUWFhYVERAXFBgUExIXFBAYFRYXFRIYGyYeHBkjGRUYHzshIycpLCwsFR4xNTAqNSotLCsBCQoKDgwOGg8PGCwkHyQ1LDApKSkpKTU0NS01LCksNC01NCkuLC8sNS8sLCopNTUsLCwsLiwsLDUzLC4pLDU1LP/AABEIAOEA4QMBIgACEQEDEQH/xAAcAAEAAgMBAQEAAAAAAAAAAAAABgcDBAUCAQj/xAA9EAABAwEGAwUFBgUEAwAAAAABAAIDEQQFBiExQRJRYRMiMkKBI1JxkbEHFGKhwdEkM1NjgkNysvCz4fH/xAAaAQEAAwEBAQAAAAAAAAAAAAAAAQMEBQYC/8QAKhEBAAIBAgUDAwUBAAAAAAAAAAECAwQxERIhIkETUfBhscEFMoGR0SP/2gAMAwEAAhEDEQA/ALxREQEREBERAREQEREBERAREQEREBERAREQEREBERAREQEREBERAREQEREBFoXxfMdkjMspy0a0ZuedmtG5VeXhj+2ykmBjIm7At7R3q45fILLn1ePB++V2LBfJ+1aSKrrp+0+eJ4bbow5h1kYOFzepboQrLslrZKxskbg5rhVrhoQvrBqceaOyXzkxWxz1ZkRFoViIiAiIgIiICIiAiIgIi5t/X/HY4u0lNSco4x4pHUrRtfmScgMyg6SKkr4+1C2SuPZSNhbs2NrXfOR4JJ6gD4Jc/wBq9shcO2ItDPM1zWsfT8L2gCv+4H0QXai0LkvuK2QtngdxNd6OaRq1w2cOX6LfQEREBERAREQFzb+v6KxxGWY9GNHie7ZrRz+i6Spy8rSbxtc9pkJ+72clkbdqB3CAOriOInqBsFm1Ob0qcY3XYcfPPXZ0rJI+8JfvFpybpFH5Wiujf1O/0kFtulrGcQA0yACj1htuY2A0HJSuzWvtY+B2+hXl8WqxZrziy+fLpXpakRan9K5nmklLnNs5dECWmStCaGhLWUzHqt3DGJ3Xe7d9mee+0axn3mjY9N6fKV2RrYq2aUANJJjk2Bca0PxKjeIsOuhcXsbUHxx7PHMdV93pbRZYmvSvif8AfnBFZjNXhbdadktbJWNkjcHNcKtcNCFmVO4WxS6wO3fZnnvs80R5gc+m9PlblktbJWNkjcHNcKtcNCF6TTamuav18w52XFOOWZERalIiIgIiICIiAiLmX/f8dji7STMnKOMU4pHUrQV+ZJyAzKBf9/x2OLtJDUnKOMeKR1K0b9STkBmVR2JMSyWuUve6tcsq8LW1rwMr5eurjmdgGJcSyWuUve6pOQA8LW1rwM/DzOriKnYDjiPmg8Ers4YwdPeJcIOFrWUD5XkhoJzDRQEk0zp8yKivLbAHZA0dsDoeldipn9m2OorA2Sz2oOaxz+0bIGl3C7gDHNe0Z07ozod60QYLPHbLgn43AOYeHtYw4mOZhPCHNcQKPacqkVHENQ5W/cl9xWyFs8DuJjvRzSNWubs4cv0VR/aHjiK29yAHgDSxrnDhLuKRj3O4TmB7JoFaE1dlkFz/ALLsQOs1vZFU9naD2cjduIg9m6nPi7vwceiC+0REBERAREQFRvamy/e7E8UcJg5p5gOy+bS1yvJQzHmCvvQ+8QZTsFKbStGx68isesw2y07d2jBkiluuyq4bXNJK5rH9m1lM+EEuJFd9lKbpxC6JwZLmDuND1CjEkRaS8Agg8MrDk5pGxH6rchmbK2h9DuCvLZccdOnDg6VZWX3LQyhoQR3XLHBPT+GtOmkUp/Jrj+qhlyX26zu7OTNp0PPqOqm/ctDKGhBHdcten1FbV9HN1ifnz2U5Mc1nnoimIsOuhcXsbUHxx7PHMdVrYWxS673bvszz3meaI8wOfTenyl8E9P4a06aRSn8muP6qM4jw66FznsbUHxx7PHMdVXat9FeOvb4n8SsrauevCd1p2S1slY2SNwc1wq1w0IWZU7hbFLrvdu+zPPfZ5ojzA59N6fK3LJa2SsbJG4Oa4Va4aEL0mm1Nc1fr5hzcuKccsyIi1KRERARFzL/v+OxxdpIak5RxjxSOpWja/Mk5AZlAv+/47HF2khqTlHGPFI6laCvzJOQGZVHYmxNJa5S97qk5ADwtbWvAwHy8zq45nYBibE0lrlL3uqTkAPC1ta8DK+XmdXHM7AcRuWZ1+nQIPTRTM6/RHPXhz1ic9EvbnrKD21G/6mjT/U5A/i5HfRabnrzGXFwDPESA2mtScvzQfSVIPs8u11ovKztaMo39s8+62LvVPxdwt/yWibvfa7Y+Gyt43Plk4ANKcZ7xOzAM68lemCMFR3bDwjvyvoZpqU4iNGtGzBU0HqUQkiIiAiIgIiICIiCG40wX29bTZgBMB3m+WZvuu69VVssRYS9gIoaSRHxMPI/uv0IobjTBfb1tNmAEwHeb5Zh7rhzXO1ek9Tvrv92rDm5e22yuIZmytofQ7grqXJfbrO7s5M2nQ8+o6rgSxFhL2AihpJGfEw8j+624ZmytofQ7grzeTHyujErL7loZQ0II7rlignp/DWnTSKU/k1x/VQ25L7dZ3dnJm06Hn1HVTfuWhlDQgjuuWvT6itq+jm6xPz57KMmOazz0RTEWHXQuL2NqD449njmOq1sLYpdd7t32Z577PNEeYHPpvT5TCCen8NadNIpT+TXH9VGMRYddC4vY2oPjZs8cx1Vdq30WSOvb4n8SsrauevCd1p2S1slY2SNwc1wq1w0IWZU7hbFLrvdu+zPPfZ5ojzA59N6fK3LJa2SsbJG4Oa4Va4aEL0mm1Nc1fr5hzcuKccsyIuZf9/x2OLtJDUnKOMeKR1K0FfmScgMytSkv+/47HF2kmZOUcYpxSOpWgr8yTkBmVR2J8TyWuQySOqTkAPC1ta8EY93mdXEVOwHzE+J5LVIZJHVJ7oA8IFa8DAfLzOrjmdgOBXc6/T4IPY5nX6fBeXPXhz1ic9EvbnrG568OesRcgyFy6N1XZLLK2z2dpfO/LLSMebvbUGrvLpqvN03VLNK2z2dpfO80y0jG/e2oNXeXQZq/MEYIiu2Kgo+ZwHbTU8X4W8mDl6nNEGCcER3bFQUfM4DtpqUrTytGzBsPU5qSoiAiIgIiICIiAiIgIiIIbjTBfb1tNmAEwHeb5Zh7rhz6qrZYiwl7ARQ0kjPiYeR/dfoRQ3GmC+3rabMAJgO83yzN913Xqudq9J6ndXf7tWHNy9ttlcQzNlbQ/PcFdW5L7dZ3dnJm06Hn1HVR+WIsJewEUNJIj4mHkf3W3DM2VtD6HcFebyY+V0YlZfctDKGhBHdcscE9P4a06aRSn8muP6qG3JfbrO7s5M2nQ8+o6qbdy0MoaEEd1y16fUVtX0c3WJ+fPZRkxzWeeiKYiw66FxextQfHHs8cx1WthbFLrvdu+yvPfZ5ojzA59N6fKYQT0/hrTppFKfya4/qoxiLDroXF7G1B8cezx06qu1b6K8de3xP4lZW1c9eE7rBvTFMEFnFp4g9rx7FrSKymlaNr+ZOlDVUlijFElqkMkjq1yAHhArXgjB8vM6uOZ2A93pZjG1vC4mJ4JjcfL3u8w8u8M6cgVGXk1PFrpTl0XpdPqIzV+vlzMmKaS9F251+nQLw568OesTnrSre3PWJz15c9Yi5B7Ll1LoumWaVtns7S+Z5plpGN+9tQau8ugzXm57olmlbBA0vmeaZaRjfvbU3d5dNV+gMEYIiuyHhbR0zgO2mpStPK0bMHL1OaIMEYIiuyHhFHzOA7aalK08reTBy9TmpKiICIiAiIgIiICIiAiIgIiICIiCG40wX29bTZgBMB3m+WZvuuHPqqtliLCXsBFDSSI+Jh5H91+hFDcaYL7etpswAmA7zfLMPdcOfVc7V6T1O6m/3asObl7bbK4hmbK2h9DuCurcl9us7uzkzadDz6jqo/LEWEvYCKGkkZ8TDyP7rbhmbK2h9DuCvN5MfK6MSsscFoZQ0II7rl4c9zIzFMx0gH8t4oXU5Gpz+KjeDbW7tTZ3moLS5p+G6mN33i11WP2JFVrxZomkYs21ukT+P8UXpwtzU8K/vi7yYTxNpWR7mt90EAfp+Srm3Gkjm8iPorsxYGhjiwEhoq6grQKj7zgeyV7pKd9xc0jwkVyp8BQLb+n4rYs01tPjoq1F4vSJiGFz1ic9eHPWMuXdYXsuXWua5pZpWwQNL5nmmWkfvd7ag1d5dBnp5uS5ZZ5WwQNL5nmmWkfvd7ag1d5dBnp+hMEYIiuyHhbR0rgO2mpStPK0bMHL1OaIMEYIiuyHhbR0zgO2mpStPK0bMHL1OakqIgIiICIiAiIgIiICIiAiIgIiICIiAiIghuNMF9vW02YATAd5vlmb7rhz6qtYLBxkmE0eCRJA40e0g0IAPiz5Z8xursve922dvvPdXgjrStNSTs0bn6kgKjcWRubO+RhaXBzjKAKA9q8ytdQZjN7m/4CuoXP1WjjL3V3acOfl6W2d643us8pmmyIaWsZuSeiyC+zWgOZOvKpUEN/SgUEVTz48vol2Xy57uCWjZK5AaEdK7/AFXDz6DNNO6OkfOLbXPSZ4RO67cP21nBwHMO8RPm+KiuNPs+rnAwvjefCPFG46FvT8ua5tx30WkNKmv39z2NL3FsZq3tGn+W6uReP+77rLi1WTH/AM8nXh1rPs+rYo481f5hVt/fZXJZ7OZop2zuZlPE1hHCdw01JdT4Cu3Ixy47klnlbBA0vmeaZaRjfvbUGrvLoM9LHxjb7XPMy77NG7tJm0ktDTRs0dcuF2zQBVzzoCBqp9gfA8V2Q8LaOlcB201KVp5WjZg5epzXq9JOa1Ztm87R9HMyckTwqYIwPFdkPC2jpXAdrNSlaeVo2YOXqc1JURa1QiIgIiICIiAiIgIiICIiAiIgIi0rzvVsAzBc414Ixq6mprs0bk6fGgIbq5VrxTZYjwunZxDVjT2jh8WsBIUdt8z7R/PdVv8ARaSIh8Rq/wCLsugWBrQ0cLQGgaACg+QQd845sg1keOpgnA+ZjXuXF9nMfFBKyZ2jWNcKg/j3Y0cyPhU0CjbnrC7/AL1QaV7XtJJI6OM8UzqGSUjuQt27vz4Wep3J057ijMfAPFme1Pec5zvEX+8Hbj4UpQU+3TIA6djv5nauc7m5r/A4dOGg/wAVuPegru8rvdE4gilPE2teGuhB3adnehoVybVZ+MZZOHhdy/8AX0Vj3tZWytz8eYjNKkkjMEbtO9frRQu8bqkieGlju8aNAq8Oyr3SMzlsQDzQSvAVjEkYe+QCcAFlQOEkHRx9Nea61mxLBbbRLYuGRvaRkPmYaxF7DxPJa0eCgFX+GvzMMuPDlutFYrPDKGvyc9zTHGBuTI4cvdqTyKufBWCYrtioKPmeB201KF34WjZg5epXLw/p8UzTltPH2j57eGm+ebUisfyh11XpLdsws1pJ4QfYzagA7Hm00GXQEZgFWXYLeJW1GRFOJta0roQd2nY/QggcXEmG45oyx49ns7eA8x/b6eX4aQ66r1lu2YWa0k8NfYzagA7Hm05ZeozoV1WVaqLVsFvErajI5cTa1pXQg7tOx+hBA2lCRERAREQEREBERAREQEREBERBhtdpEbHPdoBoNSdAB1JoPVRG0TFzi55q53iOwpo1v4R+eZ3XaxFP4WcquPx8Lfq4/wCIUce5B9c9Y3OWs50k8n3azUMhFXyHNlnYfO/meTdSelSpPBgSzNjDfaF4Gc/aOErzu5xBoc9iKDSiCNuesbnrpXrh6WzguBMsY1cBSVg5vYMnDq0A9N1x3O5cqg7HlQoNO8rF2lHtPBKyvBJ9WuG7DuPULWjt0h7r4Hh29C0xk8xJXT0r0XRc9YnO2QaskvZ0qC+R5DGMaKue46Mjby/+lTrCGEPu/wDE2mjrS4UyzZA0/wCnH15u3+C5/wBm92Rva+2P70wkkhz0gax1OGMfibwuJ1PFTQKcoCIiAo5iTDcc0ZY8ez2dvAeY/t9PL8NJGiCqrqvWW7ZhZrSTw19jNqADsebTll6jOhVl2C3iVtRkRTibWuuhB3adj9CCBxcR4bjmjLHj2expnAeY/t9PL8NIddV6y3bMLNaSeGvsZtQAdjzacsvUZ0KlC1UWrYLeJW1GRFOJta66EHdp2P0IIG0oSIiICIiAiIgIiICIiAiIgjOI3+0PwjH/AJD+qjrnSTyCy2YAyEAvkObIGHzv5nk3UnpUrvYrsc0krYrO3vSgDtSKxwtYXcb3cz320buelSOzcdxx2OLs46kk8Ukjs3yvOr3nc/kBQDJAuK4o7HF2cdSSeKSR2b5XnV7zufyAoBkuiiIChmKLjER7WMUY40c0aMe45EfhccqbOI5lTNYLbZRLG6N2jmlp6VGvxGvogq1z1jc9e7Sc/iActKuaCaepWu47IJR9mMp4rYzYTRv9X2doP/BTpQj7Loax2mb37Rwt6iKJjP8AlxfJTdAREQEREBRvEmG45oyx49ns7eA8x/b6eX4aSREFVXVest2zCzWknhr7GbUAHY82nLL1GdCrLsFvErajI5cTa110IO7TsfoQQOLiTDkc0ZY8ez2dvAeY/t9PL8NIddV6y3bMLNaSeGvsZtQAdjzacsvUZ0KlC1UWrYLeJW1GRFOJta66EHdp2P0IIG0oSIiICIiAiIgIiICIiAiIgIiICguKMUdtWGE+y0fID/N5taf6fM+bQZasU4o7asMJ9lo+Qf6uxa0/0+Z82gy1i7nIDnrWtloLW90cT3ENjYNXvceFjR8SQvU9oDGlzyAAMydApTgTCrnPbbrSwtoD90gcKObUUMz27PIyA2BO5yCWYYub7nZYrPWpY3vu957iXSO9XEldREQEREBERAREQFHMR4bjmjLHj2ezt4DzH9vp5fhpI0QVVdV6S3dMLNaSeGvsZtQAdjzacsvgRnQqy7Jbw+gI4XbtP6Hfn8PWnExJd/CwOYwOoaxmmcJrnwnlQmnunTYDWu0U0+alCXIsFltHGM9Rk4df2OqzqEiIiAiIgIiICIiAiIgKE45xA5pNno9kZHfk4HgSfhDw3hDOedTpkK1myIKSN7xHIPBOzW1cfRrc1vWO7LVaMoLLJQ/6koMEY61eOIj/AGtKt+iIIdh77PGRObPa3CeVpqxtKQRHmxh8Th7zvQBTFEQEREBERAREQEREBERB8c2oodNwuTPdHAeOIVG8df8AgT9Dl1C66IOZZ5wXN7PN2j20pwt34wdCDpvrtUjpr5RfU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http://sispyr.brgm-rec.fr/shakemap/latest/download/inten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4257092"/>
            <a:ext cx="1847270" cy="2232248"/>
          </a:xfrm>
          <a:prstGeom prst="rect">
            <a:avLst/>
          </a:prstGeom>
          <a:noFill/>
        </p:spPr>
      </p:pic>
      <p:sp>
        <p:nvSpPr>
          <p:cNvPr id="10" name="9 Flecha a la derecha con bandas"/>
          <p:cNvSpPr/>
          <p:nvPr/>
        </p:nvSpPr>
        <p:spPr>
          <a:xfrm rot="20685682">
            <a:off x="3046788" y="4509435"/>
            <a:ext cx="2016224" cy="718378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endPara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10 Flecha a la derecha con bandas"/>
          <p:cNvSpPr/>
          <p:nvPr/>
        </p:nvSpPr>
        <p:spPr>
          <a:xfrm rot="572501">
            <a:off x="3086245" y="5338599"/>
            <a:ext cx="2016224" cy="718378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00"/>
              </a:lnSpc>
            </a:pPr>
            <a:endPara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4" descr="http://www.tuwebcaracas.com/images/paginas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68" y="4221088"/>
            <a:ext cx="612068" cy="612068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 bwMode="auto">
          <a:xfrm>
            <a:off x="5796136" y="4329100"/>
            <a:ext cx="2223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http://www.sispyr.eu</a:t>
            </a:r>
          </a:p>
        </p:txBody>
      </p:sp>
      <p:pic>
        <p:nvPicPr>
          <p:cNvPr id="14" name="Picture 6" descr="http://www.alkaraouiyinetrans.com/images/stories/icon/ma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337212"/>
            <a:ext cx="792088" cy="792088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4499992" y="116632"/>
            <a:ext cx="414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SHAKEMAP AUTOMÁTICO NRT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4499992" y="1166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atin typeface="Arial" pitchFamily="34" charset="0"/>
                <a:cs typeface="Arial" pitchFamily="34" charset="0"/>
              </a:rPr>
              <a:t>CALIBRACIONES REALIZADAS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052736"/>
            <a:ext cx="87849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PGA, PGV i SA calculados automáticamente comparados con valores calculados manualmente.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Servidor ftp de datos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macrosísmicos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verificado con 3 terremotos.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Alertas de IGN verificadas con 3 terremotos.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Verificación de la adaptación (leyes, efectos de suelo, …) del software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ShakeMap</a:t>
            </a:r>
            <a:r>
              <a:rPr lang="es-ES" sz="2400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 la zona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SISPyr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Implantación de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ShakeMap</a:t>
            </a:r>
            <a:r>
              <a:rPr lang="es-ES_tradnl" sz="2400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en la web </a:t>
            </a:r>
            <a:r>
              <a:rPr lang="es-ES" sz="2400" dirty="0" smtClean="0">
                <a:latin typeface="Arial" pitchFamily="34" charset="0"/>
                <a:cs typeface="Arial" pitchFamily="34" charset="0"/>
                <a:hlinkClick r:id="rId2"/>
              </a:rPr>
              <a:t>www.sispyr.eu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4 Marcador de texto"/>
          <p:cNvSpPr txBox="1">
            <a:spLocks/>
          </p:cNvSpPr>
          <p:nvPr/>
        </p:nvSpPr>
        <p:spPr>
          <a:xfrm>
            <a:off x="1475656" y="116632"/>
            <a:ext cx="7422083" cy="2857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M4.1.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Shakemap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 txBox="1">
            <a:spLocks noGrp="1"/>
          </p:cNvSpPr>
          <p:nvPr/>
        </p:nvSpPr>
        <p:spPr bwMode="auto">
          <a:xfrm>
            <a:off x="8643938" y="0"/>
            <a:ext cx="4905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B5EAE16D-C1CB-49E8-B93C-E8B9AABB6392}" type="slidenum">
              <a:rPr lang="es-ES" sz="1000">
                <a:solidFill>
                  <a:schemeClr val="bg1"/>
                </a:solidFill>
                <a:cs typeface="Arial" charset="0"/>
              </a:rPr>
              <a:pPr algn="ctr"/>
              <a:t>3</a:t>
            </a:fld>
            <a:endParaRPr lang="es-ES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2 Marcador de texto"/>
          <p:cNvSpPr>
            <a:spLocks/>
          </p:cNvSpPr>
          <p:nvPr/>
        </p:nvSpPr>
        <p:spPr bwMode="auto">
          <a:xfrm>
            <a:off x="3347864" y="1"/>
            <a:ext cx="5500687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DATOS DE ENTRADA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sispyr.brgm-rec.fr/shakemap/latest/download/inten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844" y="3302293"/>
            <a:ext cx="2488428" cy="3007027"/>
          </a:xfrm>
          <a:prstGeom prst="rect">
            <a:avLst/>
          </a:prstGeom>
          <a:noFill/>
        </p:spPr>
      </p:pic>
      <p:sp>
        <p:nvSpPr>
          <p:cNvPr id="8" name="7 Flecha derecha"/>
          <p:cNvSpPr/>
          <p:nvPr/>
        </p:nvSpPr>
        <p:spPr>
          <a:xfrm rot="10800000">
            <a:off x="5796136" y="5031929"/>
            <a:ext cx="756084" cy="574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CuadroTexto"/>
          <p:cNvSpPr txBox="1"/>
          <p:nvPr/>
        </p:nvSpPr>
        <p:spPr>
          <a:xfrm>
            <a:off x="6660232" y="4850465"/>
            <a:ext cx="1616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Arial" pitchFamily="34" charset="0"/>
                <a:cs typeface="Arial" pitchFamily="34" charset="0"/>
              </a:rPr>
              <a:t>Localización</a:t>
            </a:r>
          </a:p>
          <a:p>
            <a:pPr algn="ctr"/>
            <a:r>
              <a:rPr lang="es-ES_tradnl" dirty="0" smtClean="0"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es-ES_tradnl" dirty="0" smtClean="0">
                <a:latin typeface="Arial" pitchFamily="34" charset="0"/>
                <a:cs typeface="Arial" pitchFamily="34" charset="0"/>
              </a:rPr>
              <a:t>Magnitud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Users\joseantonio.jara.GGP\AppData\Local\Microsoft\Windows\Temporary Internet Files\Content.Outlook\43WRLYI7\mapa_estacions.jpg"/>
          <p:cNvPicPr>
            <a:picLocks noChangeAspect="1" noChangeArrowheads="1"/>
          </p:cNvPicPr>
          <p:nvPr/>
        </p:nvPicPr>
        <p:blipFill>
          <a:blip r:embed="rId3" cstate="print"/>
          <a:srcRect l="22583" t="16909" r="15941" b="24425"/>
          <a:stretch>
            <a:fillRect/>
          </a:stretch>
        </p:blipFill>
        <p:spPr bwMode="auto">
          <a:xfrm>
            <a:off x="863588" y="1448780"/>
            <a:ext cx="2156386" cy="1456241"/>
          </a:xfrm>
          <a:prstGeom prst="rect">
            <a:avLst/>
          </a:prstGeom>
          <a:noFill/>
        </p:spPr>
      </p:pic>
      <p:sp>
        <p:nvSpPr>
          <p:cNvPr id="11" name="10 Flecha abajo"/>
          <p:cNvSpPr/>
          <p:nvPr/>
        </p:nvSpPr>
        <p:spPr>
          <a:xfrm>
            <a:off x="1695832" y="3248980"/>
            <a:ext cx="432048" cy="46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11 Flecha doblada"/>
          <p:cNvSpPr/>
          <p:nvPr/>
        </p:nvSpPr>
        <p:spPr>
          <a:xfrm rot="10800000">
            <a:off x="1691680" y="4545124"/>
            <a:ext cx="1470572" cy="1044116"/>
          </a:xfrm>
          <a:prstGeom prst="bent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40" y="3429000"/>
            <a:ext cx="2689092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1191776" y="2888940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Red sísmica 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117849" y="3499589"/>
            <a:ext cx="208308" cy="115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</p:pic>
      <p:cxnSp>
        <p:nvCxnSpPr>
          <p:cNvPr id="16" name="15 Conector recto"/>
          <p:cNvCxnSpPr/>
          <p:nvPr/>
        </p:nvCxnSpPr>
        <p:spPr>
          <a:xfrm>
            <a:off x="1259632" y="3573016"/>
            <a:ext cx="33454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259632" y="4581128"/>
            <a:ext cx="33454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Flecha abajo"/>
          <p:cNvSpPr/>
          <p:nvPr/>
        </p:nvSpPr>
        <p:spPr>
          <a:xfrm>
            <a:off x="4180108" y="2834241"/>
            <a:ext cx="504056" cy="483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3244004" y="2078157"/>
            <a:ext cx="246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Arial" pitchFamily="34" charset="0"/>
                <a:cs typeface="Arial" pitchFamily="34" charset="0"/>
              </a:rPr>
              <a:t>Datos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macrosísmicos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interpretados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8080" y="1142053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3" descr="http://www.acentoweb.com/news/configuracion-ftp-s/image_mi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4384" y="1250065"/>
            <a:ext cx="1066784" cy="864096"/>
          </a:xfrm>
          <a:prstGeom prst="rect">
            <a:avLst/>
          </a:prstGeom>
          <a:noFill/>
        </p:spPr>
      </p:pic>
      <p:sp>
        <p:nvSpPr>
          <p:cNvPr id="22" name="21 Flecha doblada"/>
          <p:cNvSpPr/>
          <p:nvPr/>
        </p:nvSpPr>
        <p:spPr>
          <a:xfrm rot="10800000">
            <a:off x="5800288" y="3698337"/>
            <a:ext cx="1548172" cy="11161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052316" y="2042153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1400" smtClean="0">
                <a:latin typeface="Arial" pitchFamily="34" charset="0"/>
                <a:cs typeface="Arial" pitchFamily="34" charset="0"/>
              </a:rPr>
              <a:t> Relaciones empíricas de atenuación</a:t>
            </a:r>
          </a:p>
          <a:p>
            <a:pPr>
              <a:buFont typeface="Arial" pitchFamily="34" charset="0"/>
              <a:buChar char="•"/>
            </a:pPr>
            <a:r>
              <a:rPr lang="es-ES_tradnl" sz="1400" smtClean="0">
                <a:latin typeface="Arial" pitchFamily="34" charset="0"/>
                <a:cs typeface="Arial" pitchFamily="34" charset="0"/>
              </a:rPr>
              <a:t> Mapa de amplificación de suelos</a:t>
            </a:r>
          </a:p>
          <a:p>
            <a:pPr>
              <a:buFont typeface="Arial" pitchFamily="34" charset="0"/>
              <a:buChar char="•"/>
            </a:pPr>
            <a:r>
              <a:rPr lang="es-ES_tradnl" sz="1400" smtClean="0">
                <a:latin typeface="Arial" pitchFamily="34" charset="0"/>
                <a:cs typeface="Arial" pitchFamily="34" charset="0"/>
              </a:rPr>
              <a:t> Características de las estaciones sísmicas</a:t>
            </a:r>
          </a:p>
          <a:p>
            <a:pPr>
              <a:buFont typeface="Arial" pitchFamily="34" charset="0"/>
              <a:buChar char="•"/>
            </a:pPr>
            <a:r>
              <a:rPr lang="es-ES_tradnl" sz="1400" smtClean="0">
                <a:latin typeface="Arial" pitchFamily="34" charset="0"/>
                <a:cs typeface="Arial" pitchFamily="34" charset="0"/>
              </a:rPr>
              <a:t> Etc…</a:t>
            </a:r>
            <a:endParaRPr lang="es-ES_tradnl" sz="1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:\SISPYR\27- Capes shakemap\ARXIUS FINALS\mapes\mapa_estacions.jpg"/>
          <p:cNvPicPr>
            <a:picLocks noChangeAspect="1" noChangeArrowheads="1"/>
          </p:cNvPicPr>
          <p:nvPr/>
        </p:nvPicPr>
        <p:blipFill>
          <a:blip r:embed="rId2" cstate="print"/>
          <a:srcRect l="3352" t="3158" r="1668" b="3681"/>
          <a:stretch>
            <a:fillRect/>
          </a:stretch>
        </p:blipFill>
        <p:spPr bwMode="auto">
          <a:xfrm>
            <a:off x="2771800" y="548680"/>
            <a:ext cx="6372200" cy="4423056"/>
          </a:xfrm>
          <a:prstGeom prst="rect">
            <a:avLst/>
          </a:prstGeom>
          <a:noFill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3413" y="295957"/>
            <a:ext cx="8115300" cy="79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spcBef>
                <a:spcPts val="600"/>
              </a:spcBef>
            </a:pPr>
            <a:endParaRPr lang="fr-FR" sz="2000" dirty="0" smtClean="0"/>
          </a:p>
        </p:txBody>
      </p:sp>
      <p:pic>
        <p:nvPicPr>
          <p:cNvPr id="6" name="Picture 240" descr="logo_IGC_apli_l_to_x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21288"/>
            <a:ext cx="865882" cy="39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ans tit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541" cy="10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203848" y="116632"/>
            <a:ext cx="5775176" cy="3878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ESTACIONES SÍSMICAS DEL PROYECTO SISPYR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51520" y="980728"/>
            <a:ext cx="2520280" cy="38884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1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46 ESTACIONES DE 3 COMPONENTES COMPARTIDAS POR 5 ORGANISMOS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IGC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OMP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BRGM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IEA (Andorra)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_tradnl" sz="1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1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_tradnl" sz="1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5"/>
          <p:cNvSpPr txBox="1"/>
          <p:nvPr/>
        </p:nvSpPr>
        <p:spPr>
          <a:xfrm>
            <a:off x="395536" y="494116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s-ES_tradnl" sz="1600" b="1" dirty="0" smtClean="0"/>
              <a:t>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Comunicación en tiempo real hacia servidor NRT. </a:t>
            </a:r>
          </a:p>
          <a:p>
            <a:pPr>
              <a:buFont typeface="Courier New" pitchFamily="49" charset="0"/>
              <a:buChar char="o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Registro de 24 h.</a:t>
            </a:r>
          </a:p>
          <a:p>
            <a:pPr>
              <a:buFont typeface="Courier New" pitchFamily="49" charset="0"/>
              <a:buChar char="o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En caso de terremoto, acceso a los registros para el cálculo  automático de   	PGA, PGV, SA 0.3,1.0 s et 3.0s. </a:t>
            </a:r>
          </a:p>
          <a:p>
            <a:pPr>
              <a:buFont typeface="Courier New" pitchFamily="49" charset="0"/>
              <a:buChar char="o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El servidor  NRT está operativo desde Enero de 2012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 Marcador de número de diapositiva"/>
          <p:cNvSpPr txBox="1">
            <a:spLocks/>
          </p:cNvSpPr>
          <p:nvPr/>
        </p:nvSpPr>
        <p:spPr>
          <a:xfrm>
            <a:off x="323528" y="630932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B3AE-FD33-4AF1-94C8-42174EEC86B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2 Rectángulo"/>
          <p:cNvSpPr/>
          <p:nvPr/>
        </p:nvSpPr>
        <p:spPr>
          <a:xfrm>
            <a:off x="683568" y="1196752"/>
            <a:ext cx="74168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Los proveedores de datos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macrosísmicos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son: IGN, IGC y BCSF</a:t>
            </a:r>
          </a:p>
          <a:p>
            <a:pPr>
              <a:buFont typeface="Wingdings" pitchFamily="2" charset="2"/>
              <a:buChar char="ü"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Se ha preparado un acuerdo de intercambio de datos, a punto de ser firmado:</a:t>
            </a:r>
          </a:p>
          <a:p>
            <a:endParaRPr lang="es-ES_tradnl" dirty="0" smtClean="0"/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Los datos consisten en estimaciones de intensidad </a:t>
            </a:r>
            <a:r>
              <a:rPr lang="es-ES_tradnl" u="sng" dirty="0" smtClean="0">
                <a:latin typeface="Arial" pitchFamily="34" charset="0"/>
                <a:cs typeface="Arial" pitchFamily="34" charset="0"/>
              </a:rPr>
              <a:t>por municipio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(provincias y departamentos limítrofes de los Pirineos)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El tiempo de envío es de menos de 24 horas desde el tiempo origen del terremoto (para poder ser utilizado en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ShakeMap</a:t>
            </a:r>
            <a:r>
              <a:rPr lang="es-ES_tradnl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 El envío se realiza al ftp SISPYR en un formato específico</a:t>
            </a:r>
          </a:p>
          <a:p>
            <a:pPr lvl="1"/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El ftp es operativo: ya se han recibido datos de los primeros terremotos que han ayudado a calibrar el sistema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95936" y="116632"/>
            <a:ext cx="461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 smtClean="0">
                <a:latin typeface="Arial" pitchFamily="34" charset="0"/>
                <a:cs typeface="Arial" pitchFamily="34" charset="0"/>
              </a:rPr>
              <a:t>DATOS MACROSÍSMICOS DE ENTRADA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115616" y="116632"/>
            <a:ext cx="7639447" cy="38789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CONSIDERACIÓN DE EFECTOS DE AMPLIFICACIÓN DE SUELOS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79512" y="1052736"/>
            <a:ext cx="8352928" cy="4320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 ha utilizado una metodología geológica/geotécnica: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1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e la date 3"/>
          <p:cNvSpPr txBox="1">
            <a:spLocks/>
          </p:cNvSpPr>
          <p:nvPr/>
        </p:nvSpPr>
        <p:spPr>
          <a:xfrm>
            <a:off x="381000" y="6597352"/>
            <a:ext cx="4767064" cy="2606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pic>
        <p:nvPicPr>
          <p:cNvPr id="6" name="Picture 6" descr="Description : E:\M41\2012-xg\geol400-EC8-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174" y="1700808"/>
            <a:ext cx="6828562" cy="485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5"/>
          <p:cNvSpPr txBox="1"/>
          <p:nvPr/>
        </p:nvSpPr>
        <p:spPr>
          <a:xfrm>
            <a:off x="107504" y="1628800"/>
            <a:ext cx="2448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lvl="1" indent="-171450">
              <a:buFont typeface="Arial" pitchFamily="34" charset="0"/>
              <a:buChar char="•"/>
            </a:pPr>
            <a:r>
              <a:rPr lang="es-ES_tradnl" b="0" dirty="0" smtClean="0">
                <a:latin typeface="Arial" pitchFamily="34" charset="0"/>
                <a:cs typeface="Arial" pitchFamily="34" charset="0"/>
              </a:rPr>
              <a:t>Clasificación simplificada de la litología de superficie a partir del mapa geológico del Pirineo 1/400 000 de BRGM-IGME (2009)</a:t>
            </a:r>
          </a:p>
          <a:p>
            <a:pPr marL="184150" lvl="1" indent="-171450">
              <a:buFont typeface="Arial" pitchFamily="34" charset="0"/>
              <a:buChar char="•"/>
            </a:pPr>
            <a:endParaRPr lang="es-ES_tradnl" b="0" dirty="0" smtClean="0">
              <a:latin typeface="Arial" pitchFamily="34" charset="0"/>
              <a:cs typeface="Arial" pitchFamily="34" charset="0"/>
            </a:endParaRPr>
          </a:p>
          <a:p>
            <a:pPr marL="184150" lvl="1" indent="-171450">
              <a:buFont typeface="Arial" pitchFamily="34" charset="0"/>
              <a:buChar char="•"/>
            </a:pPr>
            <a:r>
              <a:rPr lang="es-ES_tradnl" b="0" dirty="0" smtClean="0">
                <a:latin typeface="Arial" pitchFamily="34" charset="0"/>
                <a:cs typeface="Arial" pitchFamily="34" charset="0"/>
              </a:rPr>
              <a:t>Clases de suelo del tipo EC8 tipo 2 modificada</a:t>
            </a:r>
          </a:p>
          <a:p>
            <a:pPr marL="184150" lvl="1" indent="-171450">
              <a:buFont typeface="Arial" pitchFamily="34" charset="0"/>
              <a:buChar char="•"/>
            </a:pPr>
            <a:endParaRPr lang="es-ES_tradnl" b="0" dirty="0" smtClean="0">
              <a:latin typeface="Arial" pitchFamily="34" charset="0"/>
              <a:cs typeface="Arial" pitchFamily="34" charset="0"/>
            </a:endParaRPr>
          </a:p>
          <a:p>
            <a:pPr marL="184150" lvl="1" indent="-171450">
              <a:buFont typeface="Arial" pitchFamily="34" charset="0"/>
              <a:buChar char="•"/>
            </a:pPr>
            <a:r>
              <a:rPr lang="es-ES_tradnl" b="0" dirty="0" smtClean="0">
                <a:latin typeface="Arial" pitchFamily="34" charset="0"/>
                <a:cs typeface="Arial" pitchFamily="34" charset="0"/>
              </a:rPr>
              <a:t>Coeficientes de amplificación, Fa y </a:t>
            </a:r>
            <a:r>
              <a:rPr lang="es-ES_tradnl" b="0" dirty="0" err="1" smtClean="0">
                <a:latin typeface="Arial" pitchFamily="34" charset="0"/>
                <a:cs typeface="Arial" pitchFamily="34" charset="0"/>
              </a:rPr>
              <a:t>Fv</a:t>
            </a:r>
            <a:endParaRPr lang="es-ES_tradnl" b="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Picture 5" descr="C:\Documents and Settings\j.roviro\Escritorio\d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16605"/>
            <a:ext cx="4896544" cy="3056590"/>
          </a:xfrm>
          <a:prstGeom prst="rect">
            <a:avLst/>
          </a:prstGeom>
          <a:noFill/>
        </p:spPr>
      </p:pic>
      <p:pic>
        <p:nvPicPr>
          <p:cNvPr id="4" name="Picture 4" descr="C:\Documents and Settings\j.roviro\Escritorio\resum_model_Tapia06PGA_1_parameters_database_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68774"/>
            <a:ext cx="3240360" cy="264516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2485" y="931205"/>
            <a:ext cx="3384375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Método estadístico para determinar el mejor ajuste 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de un modelo con unos datos, de</a:t>
            </a:r>
          </a:p>
          <a:p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Scherbaum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et al. (2004).</a:t>
            </a:r>
          </a:p>
          <a:p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Datos de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72 eventos, con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s-ES" sz="1600" b="1" baseline="-25000" dirty="0" err="1" smtClean="0">
                <a:latin typeface="Arial" pitchFamily="34" charset="0"/>
                <a:cs typeface="Arial" pitchFamily="34" charset="0"/>
              </a:rPr>
              <a:t>ign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=3.0 ,5.0.</a:t>
            </a:r>
          </a:p>
          <a:p>
            <a:endParaRPr lang="es-ES" sz="1600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Distintos parámetros; 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PGA (aceleración), 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PGV (velocidad),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PSA (aceleración espectral para 0.3s,1s i 3s)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499992" y="3717032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Elección final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936001" y="116632"/>
            <a:ext cx="720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GMPE- ECUACIONES PREDICTIVAS DEL MOVIMIENTO SÍSMICO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300192" y="5877272"/>
            <a:ext cx="208823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11960" y="4077071"/>
          <a:ext cx="4824536" cy="2532438"/>
        </p:xfrm>
        <a:graphic>
          <a:graphicData uri="http://schemas.openxmlformats.org/drawingml/2006/table">
            <a:tbl>
              <a:tblPr/>
              <a:tblGrid>
                <a:gridCol w="648072"/>
                <a:gridCol w="1825424"/>
                <a:gridCol w="2351040"/>
              </a:tblGrid>
              <a:tr h="288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>
                          <a:latin typeface="Arial"/>
                          <a:ea typeface="Calibri"/>
                          <a:cs typeface="Times New Roman"/>
                        </a:rPr>
                        <a:t>GMPE </a:t>
                      </a:r>
                      <a:endParaRPr lang="ca-ES" sz="1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>
                          <a:latin typeface="Arial"/>
                          <a:ea typeface="Calibri"/>
                          <a:cs typeface="Times New Roman"/>
                        </a:rPr>
                        <a:t>3.0 ≤ Ml ≤ 4.5 </a:t>
                      </a:r>
                      <a:endParaRPr lang="ca-ES" sz="1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>
                          <a:latin typeface="Arial"/>
                          <a:ea typeface="Calibri"/>
                          <a:cs typeface="Times New Roman"/>
                        </a:rPr>
                        <a:t>Ml &gt;4.5 </a:t>
                      </a:r>
                      <a:endParaRPr lang="ca-ES" sz="1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u="none" dirty="0">
                          <a:latin typeface="Arial"/>
                          <a:ea typeface="Calibri"/>
                          <a:cs typeface="Times New Roman"/>
                        </a:rPr>
                        <a:t>PGA </a:t>
                      </a:r>
                      <a:endParaRPr lang="ca-ES" sz="10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Tapia 2006</a:t>
                      </a:r>
                      <a:r>
                        <a:rPr lang="es-ES" sz="1200" u="none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s-ES" sz="1200" u="none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 smtClean="0">
                          <a:latin typeface="Arial"/>
                          <a:ea typeface="Calibri"/>
                          <a:cs typeface="Times New Roman"/>
                        </a:rPr>
                        <a:t>h=10 </a:t>
                      </a: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km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 err="1">
                          <a:latin typeface="Arial"/>
                          <a:ea typeface="Calibri"/>
                          <a:cs typeface="Times New Roman"/>
                        </a:rPr>
                        <a:t>Akkar</a:t>
                      </a: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 and Boomer 2010 </a:t>
                      </a:r>
                      <a:endParaRPr lang="en-GB" sz="1200" u="none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 smtClean="0">
                          <a:latin typeface="Arial"/>
                          <a:ea typeface="Calibri"/>
                          <a:cs typeface="Times New Roman"/>
                        </a:rPr>
                        <a:t>h=7.9 </a:t>
                      </a: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km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u="none" dirty="0">
                          <a:latin typeface="Arial"/>
                          <a:ea typeface="Calibri"/>
                          <a:cs typeface="Times New Roman"/>
                        </a:rPr>
                        <a:t>PGV </a:t>
                      </a:r>
                      <a:endParaRPr lang="ca-ES" sz="10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 err="1">
                          <a:latin typeface="Arial"/>
                          <a:ea typeface="Calibri"/>
                          <a:cs typeface="Times New Roman"/>
                        </a:rPr>
                        <a:t>Akkar</a:t>
                      </a: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 and Boomer </a:t>
                      </a:r>
                      <a:r>
                        <a:rPr lang="en-GB" sz="1200" u="none" dirty="0" smtClean="0">
                          <a:latin typeface="Arial"/>
                          <a:ea typeface="Calibri"/>
                          <a:cs typeface="Times New Roman"/>
                        </a:rPr>
                        <a:t>2007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h=5.5 km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 err="1">
                          <a:latin typeface="Arial"/>
                          <a:ea typeface="Calibri"/>
                          <a:cs typeface="Times New Roman"/>
                        </a:rPr>
                        <a:t>Akkar</a:t>
                      </a: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 and Boomer 2010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h=6.4 km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u="none" dirty="0" smtClean="0">
                          <a:latin typeface="Arial"/>
                          <a:ea typeface="Calibri"/>
                          <a:cs typeface="Times New Roman"/>
                        </a:rPr>
                        <a:t>PSA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u="none" dirty="0" smtClean="0">
                          <a:latin typeface="Arial"/>
                          <a:ea typeface="Calibri"/>
                          <a:cs typeface="Times New Roman"/>
                        </a:rPr>
                        <a:t>(0.3 </a:t>
                      </a:r>
                      <a:r>
                        <a:rPr lang="en-GB" sz="1000" b="1" u="none" dirty="0">
                          <a:latin typeface="Arial"/>
                          <a:ea typeface="Calibri"/>
                          <a:cs typeface="Times New Roman"/>
                        </a:rPr>
                        <a:t>s) </a:t>
                      </a:r>
                      <a:endParaRPr lang="ca-ES" sz="10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Tapia 2006 </a:t>
                      </a:r>
                      <a:endParaRPr lang="en-GB" sz="1200" u="none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 smtClean="0">
                          <a:latin typeface="Arial"/>
                          <a:ea typeface="Calibri"/>
                          <a:cs typeface="Times New Roman"/>
                        </a:rPr>
                        <a:t>h=10 </a:t>
                      </a: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km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 err="1">
                          <a:latin typeface="Arial"/>
                          <a:ea typeface="Calibri"/>
                          <a:cs typeface="Times New Roman"/>
                        </a:rPr>
                        <a:t>Akkar</a:t>
                      </a: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 and Boomer 2010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h=6.5 km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u="none" dirty="0" smtClean="0">
                          <a:latin typeface="Arial"/>
                          <a:ea typeface="Calibri"/>
                          <a:cs typeface="Times New Roman"/>
                        </a:rPr>
                        <a:t>PSA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u="none" dirty="0" smtClean="0">
                          <a:latin typeface="Arial"/>
                          <a:ea typeface="Calibri"/>
                          <a:cs typeface="Times New Roman"/>
                        </a:rPr>
                        <a:t>(1s</a:t>
                      </a:r>
                      <a:r>
                        <a:rPr lang="en-GB" sz="1000" b="1" u="none" dirty="0">
                          <a:latin typeface="Arial"/>
                          <a:ea typeface="Calibri"/>
                          <a:cs typeface="Times New Roman"/>
                        </a:rPr>
                        <a:t>) </a:t>
                      </a:r>
                      <a:endParaRPr lang="ca-ES" sz="10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Tapia 2006 </a:t>
                      </a:r>
                      <a:endParaRPr lang="en-GB" sz="1200" u="none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 smtClean="0">
                          <a:latin typeface="Arial"/>
                          <a:ea typeface="Calibri"/>
                          <a:cs typeface="Times New Roman"/>
                        </a:rPr>
                        <a:t>h=10 </a:t>
                      </a: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km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 err="1">
                          <a:latin typeface="Arial"/>
                          <a:ea typeface="Calibri"/>
                          <a:cs typeface="Times New Roman"/>
                        </a:rPr>
                        <a:t>Akkar</a:t>
                      </a: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 and Boomer 2010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h=5.0 km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u="none" dirty="0" smtClean="0">
                          <a:latin typeface="Arial"/>
                          <a:ea typeface="Calibri"/>
                          <a:cs typeface="Times New Roman"/>
                        </a:rPr>
                        <a:t>PSA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u="none" dirty="0" smtClean="0">
                          <a:latin typeface="Arial"/>
                          <a:ea typeface="Calibri"/>
                          <a:cs typeface="Times New Roman"/>
                        </a:rPr>
                        <a:t>(3s</a:t>
                      </a:r>
                      <a:r>
                        <a:rPr lang="en-GB" sz="1000" b="1" u="none" dirty="0">
                          <a:latin typeface="Arial"/>
                          <a:ea typeface="Calibri"/>
                          <a:cs typeface="Times New Roman"/>
                        </a:rPr>
                        <a:t>) </a:t>
                      </a:r>
                      <a:endParaRPr lang="ca-ES" sz="10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Tapia 2006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h=10 km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 err="1">
                          <a:latin typeface="Arial"/>
                          <a:ea typeface="Calibri"/>
                          <a:cs typeface="Times New Roman"/>
                        </a:rPr>
                        <a:t>Akkar</a:t>
                      </a: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 and Boomer 2010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none" dirty="0">
                          <a:latin typeface="Arial"/>
                          <a:ea typeface="Calibri"/>
                          <a:cs typeface="Times New Roman"/>
                        </a:rPr>
                        <a:t>h=7.2 km </a:t>
                      </a:r>
                      <a:endParaRPr lang="ca-ES" sz="12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88" marR="48488" marT="67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 descr="C:\Documents and Settings\j.roviro\Escritorio\P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6672"/>
            <a:ext cx="5039118" cy="4176464"/>
          </a:xfrm>
          <a:prstGeom prst="rect">
            <a:avLst/>
          </a:prstGeom>
          <a:noFill/>
        </p:spPr>
      </p:pic>
      <p:pic>
        <p:nvPicPr>
          <p:cNvPr id="4" name="Picture 3" descr="C:\Documents and Settings\j.roviro\Escritorio\PG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5179840" cy="429309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23528" y="1052736"/>
            <a:ext cx="28083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ACELERACIÓN  (PGA)</a:t>
            </a:r>
          </a:p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Tapia 2006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para M≤5</a:t>
            </a:r>
          </a:p>
          <a:p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Akkar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Bommer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2010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para M≥5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940152" y="5013176"/>
            <a:ext cx="2767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VELOCIDAD (PGV)</a:t>
            </a:r>
          </a:p>
          <a:p>
            <a:r>
              <a:rPr lang="es-ES" sz="1400" b="1" dirty="0" err="1" smtClean="0"/>
              <a:t>Akkar</a:t>
            </a:r>
            <a:r>
              <a:rPr lang="es-ES" sz="1400" b="1" dirty="0" smtClean="0"/>
              <a:t> and </a:t>
            </a:r>
            <a:r>
              <a:rPr lang="es-ES" sz="1400" b="1" dirty="0" err="1" smtClean="0"/>
              <a:t>Bommer</a:t>
            </a:r>
            <a:r>
              <a:rPr lang="es-ES" sz="1400" b="1" dirty="0" smtClean="0"/>
              <a:t> 2007 </a:t>
            </a:r>
            <a:r>
              <a:rPr lang="es-ES" sz="1400" dirty="0" smtClean="0"/>
              <a:t>para M≤5</a:t>
            </a:r>
          </a:p>
          <a:p>
            <a:r>
              <a:rPr lang="es-ES" sz="1400" b="1" dirty="0" err="1" smtClean="0"/>
              <a:t>Akkar</a:t>
            </a:r>
            <a:r>
              <a:rPr lang="es-ES" sz="1400" b="1" dirty="0" smtClean="0"/>
              <a:t> and </a:t>
            </a:r>
            <a:r>
              <a:rPr lang="es-ES" sz="1400" b="1" dirty="0" err="1" smtClean="0"/>
              <a:t>Bommer</a:t>
            </a:r>
            <a:r>
              <a:rPr lang="es-ES" sz="1400" b="1" dirty="0" smtClean="0"/>
              <a:t> 2010 </a:t>
            </a:r>
            <a:r>
              <a:rPr lang="es-ES" sz="1400" dirty="0" smtClean="0"/>
              <a:t>para M≥5</a:t>
            </a:r>
          </a:p>
          <a:p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>
            <a:off x="3203848" y="1124744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7 Flecha derecha"/>
          <p:cNvSpPr/>
          <p:nvPr/>
        </p:nvSpPr>
        <p:spPr>
          <a:xfrm rot="10800000">
            <a:off x="5364088" y="5085184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9 CuadroTexto"/>
          <p:cNvSpPr txBox="1"/>
          <p:nvPr/>
        </p:nvSpPr>
        <p:spPr>
          <a:xfrm>
            <a:off x="1893104" y="116632"/>
            <a:ext cx="725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GMPE- ECUACIONES PREDICTIVAS DEL MOVIMIENTO SÍSMICO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B3AE-FD33-4AF1-94C8-42174EEC86B8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176570" y="941643"/>
            <a:ext cx="3384375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Método estadístico para determinar el mejor ajuste 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de un modelo con datos de intensidad, de</a:t>
            </a:r>
          </a:p>
          <a:p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Scherbaum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et al. (2004).</a:t>
            </a:r>
          </a:p>
          <a:p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Datos de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255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eventos, con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s-ES" sz="1600" b="1" baseline="-25000" dirty="0" err="1" smtClean="0">
                <a:latin typeface="Arial" pitchFamily="34" charset="0"/>
                <a:cs typeface="Arial" pitchFamily="34" charset="0"/>
              </a:rPr>
              <a:t>ign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=3.0 ,6.0.</a:t>
            </a:r>
          </a:p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Un total de 11204 Macroseismic Data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Points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mdp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s-ES" sz="1600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Un sólo parámetro;</a:t>
            </a:r>
          </a:p>
          <a:p>
            <a:r>
              <a:rPr lang="es-ES" sz="1600" dirty="0" smtClean="0">
                <a:latin typeface="Arial" pitchFamily="34" charset="0"/>
                <a:cs typeface="Arial" pitchFamily="34" charset="0"/>
              </a:rPr>
              <a:t>Intensidad (IPE)</a:t>
            </a:r>
          </a:p>
        </p:txBody>
      </p:sp>
      <p:pic>
        <p:nvPicPr>
          <p:cNvPr id="5" name="Picture 2" descr="Y:\A4.1\soft\DATA_results_VERY IMPORTANT FOLDER\IPE\imatges\resum_model_Isard2008-IoINT_2_totalmdp_ignco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5" y="4219250"/>
            <a:ext cx="3268361" cy="2653739"/>
          </a:xfrm>
          <a:prstGeom prst="rect">
            <a:avLst/>
          </a:prstGeom>
          <a:noFill/>
        </p:spPr>
      </p:pic>
      <p:pic>
        <p:nvPicPr>
          <p:cNvPr id="6" name="Picture 3" descr="Y:\Reunions\4-12-2012 Toulouse\IPEda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3672" y="548680"/>
            <a:ext cx="5590328" cy="3717032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923928" y="4797152"/>
          <a:ext cx="4968552" cy="1263373"/>
        </p:xfrm>
        <a:graphic>
          <a:graphicData uri="http://schemas.openxmlformats.org/drawingml/2006/table">
            <a:tbl>
              <a:tblPr/>
              <a:tblGrid>
                <a:gridCol w="1080120"/>
                <a:gridCol w="3888432"/>
              </a:tblGrid>
              <a:tr h="398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u="none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IPE</a:t>
                      </a:r>
                      <a:endParaRPr lang="ca-ES" sz="1400" b="1" u="none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1" u="none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400" b="1" u="none" kern="120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Isard</a:t>
                      </a:r>
                      <a:r>
                        <a:rPr lang="en-GB" sz="1400" b="1" u="none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2008</a:t>
                      </a:r>
                      <a:endParaRPr lang="ca-ES" sz="1400" b="1" u="none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1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u="none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Ecuación</a:t>
                      </a:r>
                      <a:endParaRPr lang="ca-ES" sz="1000" b="1" u="none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dirty="0">
                          <a:latin typeface="Arial"/>
                          <a:ea typeface="Calibri"/>
                          <a:cs typeface="Times New Roman"/>
                        </a:rPr>
                        <a:t>I = (-2.9297</a:t>
                      </a:r>
                      <a:r>
                        <a:rPr lang="en-GB" sz="1000" b="0" i="0" baseline="-25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0" i="0" dirty="0">
                          <a:latin typeface="Arial"/>
                          <a:ea typeface="Calibri"/>
                          <a:cs typeface="Times New Roman"/>
                        </a:rPr>
                        <a:t>+ 1.921 M) – 3 </a:t>
                      </a:r>
                      <a:r>
                        <a:rPr lang="en-GB" sz="1000" b="0" i="0" dirty="0" smtClean="0">
                          <a:latin typeface="Arial"/>
                          <a:ea typeface="Calibri"/>
                          <a:cs typeface="Times New Roman"/>
                        </a:rPr>
                        <a:t>log</a:t>
                      </a:r>
                      <a:r>
                        <a:rPr lang="en-GB" sz="1000" b="0" i="0" baseline="-25000" dirty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GB" sz="1000" b="0" i="0" dirty="0" smtClean="0">
                          <a:latin typeface="Arial"/>
                          <a:ea typeface="Calibri"/>
                          <a:cs typeface="Times New Roman"/>
                        </a:rPr>
                        <a:t>(R/h</a:t>
                      </a:r>
                      <a:r>
                        <a:rPr lang="en-GB" sz="1000" b="0" i="0" dirty="0">
                          <a:latin typeface="Arial"/>
                          <a:ea typeface="Calibri"/>
                          <a:cs typeface="Times New Roman"/>
                        </a:rPr>
                        <a:t>) - </a:t>
                      </a:r>
                      <a:r>
                        <a:rPr lang="en-GB" sz="1000" b="0" i="0" dirty="0" smtClean="0">
                          <a:latin typeface="Arial"/>
                          <a:ea typeface="Calibri"/>
                          <a:cs typeface="Times New Roman"/>
                        </a:rPr>
                        <a:t>0.003 log</a:t>
                      </a:r>
                      <a:r>
                        <a:rPr lang="en-GB" sz="1000" b="0" i="0" baseline="-25000" dirty="0" smtClean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GB" sz="1000" b="0" i="0" dirty="0" smtClean="0">
                          <a:latin typeface="Arial"/>
                          <a:ea typeface="Calibri"/>
                          <a:cs typeface="Times New Roman"/>
                        </a:rPr>
                        <a:t>(e</a:t>
                      </a:r>
                      <a:r>
                        <a:rPr lang="en-GB" sz="1000" b="0" i="0" dirty="0">
                          <a:latin typeface="Arial"/>
                          <a:ea typeface="Calibri"/>
                          <a:cs typeface="Times New Roman"/>
                        </a:rPr>
                        <a:t>) (R-h) ± 0.5 </a:t>
                      </a:r>
                      <a:endParaRPr lang="en-GB" sz="1000" b="0" i="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dirty="0" smtClean="0">
                          <a:latin typeface="Arial"/>
                          <a:ea typeface="Calibri"/>
                          <a:cs typeface="Times New Roman"/>
                        </a:rPr>
                        <a:t>h=7.5 km </a:t>
                      </a:r>
                      <a:endParaRPr lang="ca-ES" sz="1000" b="0" i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8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u="none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Relación </a:t>
                      </a:r>
                      <a:r>
                        <a:rPr lang="es-ES" sz="1000" b="1" u="none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Sponheuer</a:t>
                      </a:r>
                      <a:r>
                        <a:rPr lang="es-ES" sz="1000" b="1" u="none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(1960) adaptada a los  Pirineos (Proyecto ISARD)</a:t>
                      </a:r>
                      <a:endParaRPr lang="es-ES" sz="1000" b="1" u="none" kern="12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699792" y="116632"/>
            <a:ext cx="605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IPE- ECUACIONES PREDICTIVAS DE LA INTENSIDAD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23928" y="4365104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Elección final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1154</Words>
  <Application>Microsoft Office PowerPoint</Application>
  <PresentationFormat>Presentación en pantalla (4:3)</PresentationFormat>
  <Paragraphs>267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Diseño personalizado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39</cp:revision>
  <dcterms:created xsi:type="dcterms:W3CDTF">2012-11-26T14:31:25Z</dcterms:created>
  <dcterms:modified xsi:type="dcterms:W3CDTF">2012-12-02T11:49:26Z</dcterms:modified>
</cp:coreProperties>
</file>